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2" r:id="rId3"/>
    <p:sldMasterId id="2147483683" r:id="rId4"/>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Proxima Nova"/>
      <p:regular r:id="rId35"/>
      <p:bold r:id="rId36"/>
      <p:italic r:id="rId37"/>
      <p:boldItalic r:id="rId38"/>
    </p:embeddedFont>
    <p:embeddedFont>
      <p:font typeface="Amatic SC"/>
      <p:regular r:id="rId39"/>
      <p:bold r:id="rId40"/>
    </p:embeddedFont>
    <p:embeddedFont>
      <p:font typeface="Old Standard TT"/>
      <p:regular r:id="rId41"/>
      <p:bold r:id="rId42"/>
      <p:italic r:id="rId43"/>
    </p:embeddedFont>
    <p:embeddedFont>
      <p:font typeface="Bree Serif"/>
      <p:regular r:id="rId44"/>
    </p:embeddedFont>
    <p:embeddedFont>
      <p:font typeface="Eater"/>
      <p:regular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AmaticSC-bold.fntdata"/><Relationship Id="rId20" Type="http://schemas.openxmlformats.org/officeDocument/2006/relationships/slide" Target="slides/slide14.xml"/><Relationship Id="rId42" Type="http://schemas.openxmlformats.org/officeDocument/2006/relationships/font" Target="fonts/OldStandardTT-bold.fntdata"/><Relationship Id="rId41" Type="http://schemas.openxmlformats.org/officeDocument/2006/relationships/font" Target="fonts/OldStandardTT-regular.fntdata"/><Relationship Id="rId22" Type="http://schemas.openxmlformats.org/officeDocument/2006/relationships/slide" Target="slides/slide16.xml"/><Relationship Id="rId44" Type="http://schemas.openxmlformats.org/officeDocument/2006/relationships/font" Target="fonts/BreeSerif-regular.fntdata"/><Relationship Id="rId21" Type="http://schemas.openxmlformats.org/officeDocument/2006/relationships/slide" Target="slides/slide15.xml"/><Relationship Id="rId43" Type="http://schemas.openxmlformats.org/officeDocument/2006/relationships/font" Target="fonts/OldStandardTT-italic.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Eater-regular.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ProximaNova-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ProximaNova-italic.fntdata"/><Relationship Id="rId14" Type="http://schemas.openxmlformats.org/officeDocument/2006/relationships/slide" Target="slides/slide8.xml"/><Relationship Id="rId36" Type="http://schemas.openxmlformats.org/officeDocument/2006/relationships/font" Target="fonts/ProximaNova-bold.fntdata"/><Relationship Id="rId17" Type="http://schemas.openxmlformats.org/officeDocument/2006/relationships/slide" Target="slides/slide11.xml"/><Relationship Id="rId39" Type="http://schemas.openxmlformats.org/officeDocument/2006/relationships/font" Target="fonts/AmaticSC-regular.fntdata"/><Relationship Id="rId16" Type="http://schemas.openxmlformats.org/officeDocument/2006/relationships/slide" Target="slides/slide10.xml"/><Relationship Id="rId38" Type="http://schemas.openxmlformats.org/officeDocument/2006/relationships/font" Target="fonts/ProximaNova-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1fb42f3079b301ff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fb42f3079b301ff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1fb42f3079b301ff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fb42f3079b301ff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1fb42f3079b301ff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fb42f3079b301ff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1fb42f3079b301ff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fb42f3079b301ff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4fd5e8d4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4fd5e8d4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1fb42f3079b301ff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fb42f3079b301ff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6e61a08f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6e61a08f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6e61a08ff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6e61a08ff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503df842e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503df842e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547b983dc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547b983dc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1fb42f3079b301ff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fb42f3079b301ff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1fb42f3079b301ff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fb42f3079b301ff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6d064089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6d064089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1fb42f3079b301ff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fb42f3079b301ff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503df842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503df842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1fb42f3079b301ff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fb42f3079b301ff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1fb42f3079b301ff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fb42f3079b301ff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1fb42f3079b301ff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fb42f3079b301ff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545bbed19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545bbed192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545bbed192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g545bbed192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547b983dc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547b983dc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1fb42f3079b301ff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fb42f3079b301ff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547b983dc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547b983dc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1fb42f3079b301ff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fb42f3079b301ff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54dbce3d3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54dbce3d3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1fb42f3079b301ff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fb42f3079b301ff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1fb42f3079b301ff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fb42f3079b301ff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54" name="Shape 54"/>
        <p:cNvGrpSpPr/>
        <p:nvPr/>
      </p:nvGrpSpPr>
      <p:grpSpPr>
        <a:xfrm>
          <a:off x="0" y="0"/>
          <a:ext cx="0" cy="0"/>
          <a:chOff x="0" y="0"/>
          <a:chExt cx="0" cy="0"/>
        </a:xfrm>
      </p:grpSpPr>
      <p:cxnSp>
        <p:nvCxnSpPr>
          <p:cNvPr id="55" name="Google Shape;55;p14"/>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56" name="Google Shape;56;p14"/>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7" name="Google Shape;57;p14"/>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59" name="Shape 59"/>
        <p:cNvGrpSpPr/>
        <p:nvPr/>
      </p:nvGrpSpPr>
      <p:grpSpPr>
        <a:xfrm>
          <a:off x="0" y="0"/>
          <a:ext cx="0" cy="0"/>
          <a:chOff x="0" y="0"/>
          <a:chExt cx="0" cy="0"/>
        </a:xfrm>
      </p:grpSpPr>
      <p:cxnSp>
        <p:nvCxnSpPr>
          <p:cNvPr id="60" name="Google Shape;60;p15"/>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61" name="Google Shape;61;p15"/>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3" name="Shape 63"/>
        <p:cNvGrpSpPr/>
        <p:nvPr/>
      </p:nvGrpSpPr>
      <p:grpSpPr>
        <a:xfrm>
          <a:off x="0" y="0"/>
          <a:ext cx="0" cy="0"/>
          <a:chOff x="0" y="0"/>
          <a:chExt cx="0" cy="0"/>
        </a:xfrm>
      </p:grpSpPr>
      <p:sp>
        <p:nvSpPr>
          <p:cNvPr id="64" name="Google Shape;64;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7" name="Google Shape;67;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1" name="Google Shape;71;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21"/>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86" name="Google Shape;86;p21"/>
          <p:cNvSpPr txBox="1"/>
          <p:nvPr>
            <p:ph type="title"/>
          </p:nvPr>
        </p:nvSpPr>
        <p:spPr>
          <a:xfrm>
            <a:off x="265500" y="1205825"/>
            <a:ext cx="4045200" cy="1509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1"/>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68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None/>
              <a:defRPr sz="2100"/>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3" name="Shape 93"/>
        <p:cNvGrpSpPr/>
        <p:nvPr/>
      </p:nvGrpSpPr>
      <p:grpSpPr>
        <a:xfrm>
          <a:off x="0" y="0"/>
          <a:ext cx="0" cy="0"/>
          <a:chOff x="0" y="0"/>
          <a:chExt cx="0" cy="0"/>
        </a:xfrm>
      </p:grpSpPr>
      <p:sp>
        <p:nvSpPr>
          <p:cNvPr id="94" name="Google Shape;94;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3"/>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96" name="Google Shape;96;p23"/>
          <p:cNvSpPr txBox="1"/>
          <p:nvPr>
            <p:ph idx="1" type="body"/>
          </p:nvPr>
        </p:nvSpPr>
        <p:spPr>
          <a:xfrm>
            <a:off x="311700" y="3071300"/>
            <a:ext cx="8520600" cy="901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0" name="Shape 100"/>
        <p:cNvGrpSpPr/>
        <p:nvPr/>
      </p:nvGrpSpPr>
      <p:grpSpPr>
        <a:xfrm>
          <a:off x="0" y="0"/>
          <a:ext cx="0" cy="0"/>
          <a:chOff x="0" y="0"/>
          <a:chExt cx="0" cy="0"/>
        </a:xfrm>
      </p:grpSpPr>
      <p:sp>
        <p:nvSpPr>
          <p:cNvPr id="101" name="Google Shape;101;p2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102" name="Google Shape;102;p25"/>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2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2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2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110" name="Shape 110"/>
        <p:cNvGrpSpPr/>
        <p:nvPr/>
      </p:nvGrpSpPr>
      <p:grpSpPr>
        <a:xfrm>
          <a:off x="0" y="0"/>
          <a:ext cx="0" cy="0"/>
          <a:chOff x="0" y="0"/>
          <a:chExt cx="0" cy="0"/>
        </a:xfrm>
      </p:grpSpPr>
      <p:sp>
        <p:nvSpPr>
          <p:cNvPr id="111" name="Google Shape;111;p27"/>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2" name="Google Shape;112;p27"/>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13" name="Google Shape;113;p27"/>
          <p:cNvSpPr txBox="1"/>
          <p:nvPr>
            <p:ph type="ctrTitle"/>
          </p:nvPr>
        </p:nvSpPr>
        <p:spPr>
          <a:xfrm>
            <a:off x="512700" y="1893300"/>
            <a:ext cx="8118600" cy="1522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accent1"/>
              </a:buClr>
              <a:buSzPts val="4200"/>
              <a:buFont typeface="Old Standard TT"/>
              <a:buNone/>
              <a:defRPr b="0" i="0" sz="4200" u="none" cap="none" strike="noStrike">
                <a:solidFill>
                  <a:schemeClr val="accent1"/>
                </a:solidFill>
                <a:latin typeface="Old Standard TT"/>
                <a:ea typeface="Old Standard TT"/>
                <a:cs typeface="Old Standard TT"/>
                <a:sym typeface="Old Standard TT"/>
              </a:defRPr>
            </a:lvl9pPr>
          </a:lstStyle>
          <a:p/>
        </p:txBody>
      </p:sp>
      <p:sp>
        <p:nvSpPr>
          <p:cNvPr id="114" name="Google Shape;114;p27"/>
          <p:cNvSpPr txBox="1"/>
          <p:nvPr>
            <p:ph idx="1" type="subTitle"/>
          </p:nvPr>
        </p:nvSpPr>
        <p:spPr>
          <a:xfrm>
            <a:off x="512700" y="3840639"/>
            <a:ext cx="8118600" cy="787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accent2"/>
              </a:buClr>
              <a:buSzPts val="2400"/>
              <a:buFont typeface="Old Standard TT"/>
              <a:buNone/>
              <a:defRPr b="0" i="0" sz="2400" u="none" cap="none" strike="noStrike">
                <a:solidFill>
                  <a:schemeClr val="accent2"/>
                </a:solidFill>
                <a:latin typeface="Old Standard TT"/>
                <a:ea typeface="Old Standard TT"/>
                <a:cs typeface="Old Standard TT"/>
                <a:sym typeface="Old Standard TT"/>
              </a:defRPr>
            </a:lvl9pPr>
          </a:lstStyle>
          <a:p/>
        </p:txBody>
      </p:sp>
      <p:sp>
        <p:nvSpPr>
          <p:cNvPr id="115" name="Google Shape;115;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16" name="Shape 116"/>
        <p:cNvGrpSpPr/>
        <p:nvPr/>
      </p:nvGrpSpPr>
      <p:grpSpPr>
        <a:xfrm>
          <a:off x="0" y="0"/>
          <a:ext cx="0" cy="0"/>
          <a:chOff x="0" y="0"/>
          <a:chExt cx="0" cy="0"/>
        </a:xfrm>
      </p:grpSpPr>
      <p:sp>
        <p:nvSpPr>
          <p:cNvPr id="117" name="Google Shape;117;p2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8"/>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9pPr>
          </a:lstStyle>
          <a:p/>
        </p:txBody>
      </p:sp>
      <p:sp>
        <p:nvSpPr>
          <p:cNvPr id="119" name="Google Shape;119;p28"/>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Old Standard TT"/>
              <a:buChar char="●"/>
              <a:defRPr b="0" i="0" sz="1800" u="none" cap="none" strike="noStrike">
                <a:solidFill>
                  <a:schemeClr val="dk1"/>
                </a:solidFill>
                <a:latin typeface="Old Standard TT"/>
                <a:ea typeface="Old Standard TT"/>
                <a:cs typeface="Old Standard TT"/>
                <a:sym typeface="Old Standard TT"/>
              </a:defRPr>
            </a:lvl1pPr>
            <a:lvl2pPr indent="-317500" lvl="1" marL="9144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2pPr>
            <a:lvl3pPr indent="-317500" lvl="2" marL="13716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3pPr>
            <a:lvl4pPr indent="-317500" lvl="3" marL="18288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4pPr>
            <a:lvl5pPr indent="-317500" lvl="4" marL="22860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5pPr>
            <a:lvl6pPr indent="-317500" lvl="5" marL="27432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6pPr>
            <a:lvl7pPr indent="-317500" lvl="6" marL="32004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7pPr>
            <a:lvl8pPr indent="-317500" lvl="7" marL="36576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8pPr>
            <a:lvl9pPr indent="-317500" lvl="8" marL="4114800" marR="0" rtl="0" algn="l">
              <a:lnSpc>
                <a:spcPct val="115000"/>
              </a:lnSpc>
              <a:spcBef>
                <a:spcPts val="1600"/>
              </a:spcBef>
              <a:spcAft>
                <a:spcPts val="160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9pPr>
          </a:lstStyle>
          <a:p/>
        </p:txBody>
      </p:sp>
      <p:sp>
        <p:nvSpPr>
          <p:cNvPr id="120" name="Google Shape;120;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21" name="Shape 121"/>
        <p:cNvGrpSpPr/>
        <p:nvPr/>
      </p:nvGrpSpPr>
      <p:grpSpPr>
        <a:xfrm>
          <a:off x="0" y="0"/>
          <a:ext cx="0" cy="0"/>
          <a:chOff x="0" y="0"/>
          <a:chExt cx="0" cy="0"/>
        </a:xfrm>
      </p:grpSpPr>
      <p:cxnSp>
        <p:nvCxnSpPr>
          <p:cNvPr id="122" name="Google Shape;122;p29"/>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23" name="Google Shape;123;p29"/>
          <p:cNvSpPr txBox="1"/>
          <p:nvPr>
            <p:ph type="title"/>
          </p:nvPr>
        </p:nvSpPr>
        <p:spPr>
          <a:xfrm>
            <a:off x="512700" y="1893300"/>
            <a:ext cx="8118600" cy="1522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accent1"/>
              </a:buClr>
              <a:buSzPts val="6000"/>
              <a:buFont typeface="Old Standard TT"/>
              <a:buNone/>
              <a:defRPr b="0" i="0" sz="6000" u="none" cap="none" strike="noStrike">
                <a:solidFill>
                  <a:schemeClr val="accent1"/>
                </a:solidFill>
                <a:latin typeface="Old Standard TT"/>
                <a:ea typeface="Old Standard TT"/>
                <a:cs typeface="Old Standard TT"/>
                <a:sym typeface="Old Standard TT"/>
              </a:defRPr>
            </a:lvl9pPr>
          </a:lstStyle>
          <a:p/>
        </p:txBody>
      </p:sp>
      <p:sp>
        <p:nvSpPr>
          <p:cNvPr id="124" name="Google Shape;12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25" name="Shape 125"/>
        <p:cNvGrpSpPr/>
        <p:nvPr/>
      </p:nvGrpSpPr>
      <p:grpSpPr>
        <a:xfrm>
          <a:off x="0" y="0"/>
          <a:ext cx="0" cy="0"/>
          <a:chOff x="0" y="0"/>
          <a:chExt cx="0" cy="0"/>
        </a:xfrm>
      </p:grpSpPr>
      <p:sp>
        <p:nvSpPr>
          <p:cNvPr id="126" name="Google Shape;126;p30"/>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9pPr>
          </a:lstStyle>
          <a:p/>
        </p:txBody>
      </p:sp>
      <p:sp>
        <p:nvSpPr>
          <p:cNvPr id="127" name="Google Shape;127;p30"/>
          <p:cNvSpPr txBox="1"/>
          <p:nvPr>
            <p:ph idx="1" type="body"/>
          </p:nvPr>
        </p:nvSpPr>
        <p:spPr>
          <a:xfrm>
            <a:off x="311700" y="1171675"/>
            <a:ext cx="3999900" cy="33972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1pPr>
            <a:lvl2pPr indent="-304800" lvl="1" marL="914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2pPr>
            <a:lvl3pPr indent="-304800" lvl="2" marL="1371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3pPr>
            <a:lvl4pPr indent="-304800" lvl="3" marL="18288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4pPr>
            <a:lvl5pPr indent="-304800" lvl="4" marL="22860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5pPr>
            <a:lvl6pPr indent="-304800" lvl="5" marL="27432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6pPr>
            <a:lvl7pPr indent="-304800" lvl="6" marL="3200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7pPr>
            <a:lvl8pPr indent="-304800" lvl="7" marL="3657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8pPr>
            <a:lvl9pPr indent="-304800" lvl="8" marL="4114800" marR="0" rtl="0" algn="l">
              <a:lnSpc>
                <a:spcPct val="115000"/>
              </a:lnSpc>
              <a:spcBef>
                <a:spcPts val="1600"/>
              </a:spcBef>
              <a:spcAft>
                <a:spcPts val="160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9pPr>
          </a:lstStyle>
          <a:p/>
        </p:txBody>
      </p:sp>
      <p:sp>
        <p:nvSpPr>
          <p:cNvPr id="128" name="Google Shape;128;p30"/>
          <p:cNvSpPr txBox="1"/>
          <p:nvPr>
            <p:ph idx="2" type="body"/>
          </p:nvPr>
        </p:nvSpPr>
        <p:spPr>
          <a:xfrm>
            <a:off x="4832400" y="1171675"/>
            <a:ext cx="3999900" cy="33972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1pPr>
            <a:lvl2pPr indent="-304800" lvl="1" marL="914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2pPr>
            <a:lvl3pPr indent="-304800" lvl="2" marL="1371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3pPr>
            <a:lvl4pPr indent="-304800" lvl="3" marL="18288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4pPr>
            <a:lvl5pPr indent="-304800" lvl="4" marL="22860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5pPr>
            <a:lvl6pPr indent="-304800" lvl="5" marL="27432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6pPr>
            <a:lvl7pPr indent="-304800" lvl="6" marL="3200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7pPr>
            <a:lvl8pPr indent="-304800" lvl="7" marL="3657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8pPr>
            <a:lvl9pPr indent="-304800" lvl="8" marL="4114800" marR="0" rtl="0" algn="l">
              <a:lnSpc>
                <a:spcPct val="115000"/>
              </a:lnSpc>
              <a:spcBef>
                <a:spcPts val="1600"/>
              </a:spcBef>
              <a:spcAft>
                <a:spcPts val="160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9pPr>
          </a:lstStyle>
          <a:p/>
        </p:txBody>
      </p:sp>
      <p:sp>
        <p:nvSpPr>
          <p:cNvPr id="129" name="Google Shape;129;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30" name="Shape 130"/>
        <p:cNvGrpSpPr/>
        <p:nvPr/>
      </p:nvGrpSpPr>
      <p:grpSpPr>
        <a:xfrm>
          <a:off x="0" y="0"/>
          <a:ext cx="0" cy="0"/>
          <a:chOff x="0" y="0"/>
          <a:chExt cx="0" cy="0"/>
        </a:xfrm>
      </p:grpSpPr>
      <p:sp>
        <p:nvSpPr>
          <p:cNvPr id="131" name="Google Shape;131;p3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9pPr>
          </a:lstStyle>
          <a:p/>
        </p:txBody>
      </p:sp>
      <p:sp>
        <p:nvSpPr>
          <p:cNvPr id="132" name="Google Shape;132;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33" name="Shape 133"/>
        <p:cNvGrpSpPr/>
        <p:nvPr/>
      </p:nvGrpSpPr>
      <p:grpSpPr>
        <a:xfrm>
          <a:off x="0" y="0"/>
          <a:ext cx="0" cy="0"/>
          <a:chOff x="0" y="0"/>
          <a:chExt cx="0" cy="0"/>
        </a:xfrm>
      </p:grpSpPr>
      <p:sp>
        <p:nvSpPr>
          <p:cNvPr id="134" name="Google Shape;134;p3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2400"/>
              <a:buFont typeface="Old Standard TT"/>
              <a:buNone/>
              <a:defRPr b="0" i="0" sz="2400" u="none" cap="none" strike="noStrike">
                <a:solidFill>
                  <a:schemeClr val="dk1"/>
                </a:solidFill>
                <a:latin typeface="Old Standard TT"/>
                <a:ea typeface="Old Standard TT"/>
                <a:cs typeface="Old Standard TT"/>
                <a:sym typeface="Old Standard TT"/>
              </a:defRPr>
            </a:lvl9pPr>
          </a:lstStyle>
          <a:p/>
        </p:txBody>
      </p:sp>
      <p:sp>
        <p:nvSpPr>
          <p:cNvPr id="135" name="Google Shape;135;p3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1pPr>
            <a:lvl2pPr indent="-304800" lvl="1" marL="914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2pPr>
            <a:lvl3pPr indent="-304800" lvl="2" marL="1371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3pPr>
            <a:lvl4pPr indent="-304800" lvl="3" marL="18288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4pPr>
            <a:lvl5pPr indent="-304800" lvl="4" marL="22860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5pPr>
            <a:lvl6pPr indent="-304800" lvl="5" marL="27432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6pPr>
            <a:lvl7pPr indent="-304800" lvl="6" marL="32004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7pPr>
            <a:lvl8pPr indent="-304800" lvl="7" marL="3657600" marR="0" rtl="0" algn="l">
              <a:lnSpc>
                <a:spcPct val="115000"/>
              </a:lnSpc>
              <a:spcBef>
                <a:spcPts val="1600"/>
              </a:spcBef>
              <a:spcAft>
                <a:spcPts val="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8pPr>
            <a:lvl9pPr indent="-304800" lvl="8" marL="4114800" marR="0" rtl="0" algn="l">
              <a:lnSpc>
                <a:spcPct val="115000"/>
              </a:lnSpc>
              <a:spcBef>
                <a:spcPts val="1600"/>
              </a:spcBef>
              <a:spcAft>
                <a:spcPts val="1600"/>
              </a:spcAft>
              <a:buClr>
                <a:schemeClr val="dk1"/>
              </a:buClr>
              <a:buSzPts val="1200"/>
              <a:buFont typeface="Old Standard TT"/>
              <a:buChar char="■"/>
              <a:defRPr b="0" i="0" sz="1200" u="none" cap="none" strike="noStrike">
                <a:solidFill>
                  <a:schemeClr val="dk1"/>
                </a:solidFill>
                <a:latin typeface="Old Standard TT"/>
                <a:ea typeface="Old Standard TT"/>
                <a:cs typeface="Old Standard TT"/>
                <a:sym typeface="Old Standard TT"/>
              </a:defRPr>
            </a:lvl9pPr>
          </a:lstStyle>
          <a:p/>
        </p:txBody>
      </p:sp>
      <p:sp>
        <p:nvSpPr>
          <p:cNvPr id="136" name="Google Shape;13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137" name="Shape 137"/>
        <p:cNvGrpSpPr/>
        <p:nvPr/>
      </p:nvGrpSpPr>
      <p:grpSpPr>
        <a:xfrm>
          <a:off x="0" y="0"/>
          <a:ext cx="0" cy="0"/>
          <a:chOff x="0" y="0"/>
          <a:chExt cx="0" cy="0"/>
        </a:xfrm>
      </p:grpSpPr>
      <p:sp>
        <p:nvSpPr>
          <p:cNvPr id="138" name="Google Shape;138;p33"/>
          <p:cNvSpPr txBox="1"/>
          <p:nvPr>
            <p:ph type="title"/>
          </p:nvPr>
        </p:nvSpPr>
        <p:spPr>
          <a:xfrm>
            <a:off x="490250" y="526350"/>
            <a:ext cx="5604000" cy="409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accent1"/>
              </a:buClr>
              <a:buSzPts val="5400"/>
              <a:buFont typeface="Old Standard TT"/>
              <a:buNone/>
              <a:defRPr b="0" i="0" sz="5400" u="none" cap="none" strike="noStrike">
                <a:solidFill>
                  <a:schemeClr val="accent1"/>
                </a:solidFill>
                <a:latin typeface="Old Standard TT"/>
                <a:ea typeface="Old Standard TT"/>
                <a:cs typeface="Old Standard TT"/>
                <a:sym typeface="Old Standard TT"/>
              </a:defRPr>
            </a:lvl9pPr>
          </a:lstStyle>
          <a:p/>
        </p:txBody>
      </p:sp>
      <p:sp>
        <p:nvSpPr>
          <p:cNvPr id="139" name="Google Shape;139;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40" name="Shape 140"/>
        <p:cNvGrpSpPr/>
        <p:nvPr/>
      </p:nvGrpSpPr>
      <p:grpSpPr>
        <a:xfrm>
          <a:off x="0" y="0"/>
          <a:ext cx="0" cy="0"/>
          <a:chOff x="0" y="0"/>
          <a:chExt cx="0" cy="0"/>
        </a:xfrm>
      </p:grpSpPr>
      <p:sp>
        <p:nvSpPr>
          <p:cNvPr id="141" name="Google Shape;141;p34"/>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2" name="Google Shape;142;p34"/>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143" name="Google Shape;143;p34"/>
          <p:cNvSpPr txBox="1"/>
          <p:nvPr>
            <p:ph type="title"/>
          </p:nvPr>
        </p:nvSpPr>
        <p:spPr>
          <a:xfrm>
            <a:off x="265500" y="1382350"/>
            <a:ext cx="4045200" cy="13332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1pPr>
            <a:lvl2pPr lvl="1"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2pPr>
            <a:lvl3pPr lvl="2"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3pPr>
            <a:lvl4pPr lvl="3"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4pPr>
            <a:lvl5pPr lvl="4"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5pPr>
            <a:lvl6pPr lvl="5"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6pPr>
            <a:lvl7pPr lvl="6"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7pPr>
            <a:lvl8pPr lvl="7"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8pPr>
            <a:lvl9pPr lvl="8" marR="0" rtl="0" algn="ctr">
              <a:lnSpc>
                <a:spcPct val="100000"/>
              </a:lnSpc>
              <a:spcBef>
                <a:spcPts val="0"/>
              </a:spcBef>
              <a:spcAft>
                <a:spcPts val="0"/>
              </a:spcAft>
              <a:buClr>
                <a:schemeClr val="lt2"/>
              </a:buClr>
              <a:buSzPts val="4200"/>
              <a:buFont typeface="Old Standard TT"/>
              <a:buNone/>
              <a:defRPr b="0" i="0" sz="4200" u="none" cap="none" strike="noStrike">
                <a:solidFill>
                  <a:schemeClr val="lt2"/>
                </a:solidFill>
                <a:latin typeface="Old Standard TT"/>
                <a:ea typeface="Old Standard TT"/>
                <a:cs typeface="Old Standard TT"/>
                <a:sym typeface="Old Standard TT"/>
              </a:defRPr>
            </a:lvl9pPr>
          </a:lstStyle>
          <a:p/>
        </p:txBody>
      </p:sp>
      <p:sp>
        <p:nvSpPr>
          <p:cNvPr id="144" name="Google Shape;144;p34"/>
          <p:cNvSpPr txBox="1"/>
          <p:nvPr>
            <p:ph idx="1" type="subTitle"/>
          </p:nvPr>
        </p:nvSpPr>
        <p:spPr>
          <a:xfrm>
            <a:off x="265500" y="2769001"/>
            <a:ext cx="4045200" cy="1345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1pPr>
            <a:lvl2pPr lvl="1"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2pPr>
            <a:lvl3pPr lvl="2"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3pPr>
            <a:lvl4pPr lvl="3"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4pPr>
            <a:lvl5pPr lvl="4"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5pPr>
            <a:lvl6pPr lvl="5"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6pPr>
            <a:lvl7pPr lvl="6"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7pPr>
            <a:lvl8pPr lvl="7"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8pPr>
            <a:lvl9pPr lvl="8" marR="0" rtl="0" algn="ctr">
              <a:lnSpc>
                <a:spcPct val="100000"/>
              </a:lnSpc>
              <a:spcBef>
                <a:spcPts val="0"/>
              </a:spcBef>
              <a:spcAft>
                <a:spcPts val="0"/>
              </a:spcAft>
              <a:buClr>
                <a:schemeClr val="dk1"/>
              </a:buClr>
              <a:buSzPts val="2100"/>
              <a:buFont typeface="Old Standard TT"/>
              <a:buNone/>
              <a:defRPr b="0" i="0" sz="2100" u="none" cap="none" strike="noStrike">
                <a:solidFill>
                  <a:schemeClr val="dk1"/>
                </a:solidFill>
                <a:latin typeface="Old Standard TT"/>
                <a:ea typeface="Old Standard TT"/>
                <a:cs typeface="Old Standard TT"/>
                <a:sym typeface="Old Standard TT"/>
              </a:defRPr>
            </a:lvl9pPr>
          </a:lstStyle>
          <a:p/>
        </p:txBody>
      </p:sp>
      <p:sp>
        <p:nvSpPr>
          <p:cNvPr id="145" name="Google Shape;145;p34"/>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15000"/>
              </a:lnSpc>
              <a:spcBef>
                <a:spcPts val="0"/>
              </a:spcBef>
              <a:spcAft>
                <a:spcPts val="0"/>
              </a:spcAft>
              <a:buClr>
                <a:schemeClr val="accent1"/>
              </a:buClr>
              <a:buSzPts val="1800"/>
              <a:buFont typeface="Old Standard TT"/>
              <a:buChar char="●"/>
              <a:defRPr b="0" i="0" sz="1800" u="none" cap="none" strike="noStrike">
                <a:solidFill>
                  <a:schemeClr val="accent1"/>
                </a:solidFill>
                <a:latin typeface="Old Standard TT"/>
                <a:ea typeface="Old Standard TT"/>
                <a:cs typeface="Old Standard TT"/>
                <a:sym typeface="Old Standard TT"/>
              </a:defRPr>
            </a:lvl1pPr>
            <a:lvl2pPr indent="-317500" lvl="1" marL="9144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2pPr>
            <a:lvl3pPr indent="-317500" lvl="2" marL="13716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3pPr>
            <a:lvl4pPr indent="-317500" lvl="3" marL="18288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4pPr>
            <a:lvl5pPr indent="-317500" lvl="4" marL="22860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5pPr>
            <a:lvl6pPr indent="-317500" lvl="5" marL="27432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6pPr>
            <a:lvl7pPr indent="-317500" lvl="6" marL="32004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7pPr>
            <a:lvl8pPr indent="-317500" lvl="7" marL="3657600" marR="0" rtl="0" algn="l">
              <a:lnSpc>
                <a:spcPct val="115000"/>
              </a:lnSpc>
              <a:spcBef>
                <a:spcPts val="1600"/>
              </a:spcBef>
              <a:spcAft>
                <a:spcPts val="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8pPr>
            <a:lvl9pPr indent="-317500" lvl="8" marL="4114800" marR="0" rtl="0" algn="l">
              <a:lnSpc>
                <a:spcPct val="115000"/>
              </a:lnSpc>
              <a:spcBef>
                <a:spcPts val="1600"/>
              </a:spcBef>
              <a:spcAft>
                <a:spcPts val="1600"/>
              </a:spcAft>
              <a:buClr>
                <a:schemeClr val="accent1"/>
              </a:buClr>
              <a:buSzPts val="1400"/>
              <a:buFont typeface="Old Standard TT"/>
              <a:buChar char="■"/>
              <a:defRPr b="0" i="0" sz="1400" u="none" cap="none" strike="noStrike">
                <a:solidFill>
                  <a:schemeClr val="accent1"/>
                </a:solidFill>
                <a:latin typeface="Old Standard TT"/>
                <a:ea typeface="Old Standard TT"/>
                <a:cs typeface="Old Standard TT"/>
                <a:sym typeface="Old Standard TT"/>
              </a:defRPr>
            </a:lvl9pPr>
          </a:lstStyle>
          <a:p/>
        </p:txBody>
      </p:sp>
      <p:sp>
        <p:nvSpPr>
          <p:cNvPr id="146" name="Google Shape;146;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47" name="Shape 147"/>
        <p:cNvGrpSpPr/>
        <p:nvPr/>
      </p:nvGrpSpPr>
      <p:grpSpPr>
        <a:xfrm>
          <a:off x="0" y="0"/>
          <a:ext cx="0" cy="0"/>
          <a:chOff x="0" y="0"/>
          <a:chExt cx="0" cy="0"/>
        </a:xfrm>
      </p:grpSpPr>
      <p:sp>
        <p:nvSpPr>
          <p:cNvPr id="148" name="Google Shape;148;p3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800"/>
              <a:buFont typeface="Old Standard TT"/>
              <a:buNone/>
              <a:defRPr b="0" i="0" sz="1800" u="none" cap="none" strike="noStrike">
                <a:solidFill>
                  <a:schemeClr val="dk1"/>
                </a:solidFill>
                <a:latin typeface="Old Standard TT"/>
                <a:ea typeface="Old Standard TT"/>
                <a:cs typeface="Old Standard TT"/>
                <a:sym typeface="Old Standard TT"/>
              </a:defRPr>
            </a:lvl1pPr>
          </a:lstStyle>
          <a:p/>
        </p:txBody>
      </p:sp>
      <p:sp>
        <p:nvSpPr>
          <p:cNvPr id="149" name="Google Shape;14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50" name="Shape 150"/>
        <p:cNvGrpSpPr/>
        <p:nvPr/>
      </p:nvGrpSpPr>
      <p:grpSpPr>
        <a:xfrm>
          <a:off x="0" y="0"/>
          <a:ext cx="0" cy="0"/>
          <a:chOff x="0" y="0"/>
          <a:chExt cx="0" cy="0"/>
        </a:xfrm>
      </p:grpSpPr>
      <p:sp>
        <p:nvSpPr>
          <p:cNvPr id="151" name="Google Shape;151;p36"/>
          <p:cNvSpPr txBox="1"/>
          <p:nvPr>
            <p:ph hasCustomPrompt="1" type="title"/>
          </p:nvPr>
        </p:nvSpPr>
        <p:spPr>
          <a:xfrm>
            <a:off x="311700" y="1039650"/>
            <a:ext cx="8520600" cy="21063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1pPr>
            <a:lvl2pPr lvl="1"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2pPr>
            <a:lvl3pPr lvl="2"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3pPr>
            <a:lvl4pPr lvl="3"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4pPr>
            <a:lvl5pPr lvl="4"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5pPr>
            <a:lvl6pPr lvl="5"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6pPr>
            <a:lvl7pPr lvl="6"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7pPr>
            <a:lvl8pPr lvl="7"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8pPr>
            <a:lvl9pPr lvl="8" marR="0" rtl="0" algn="ctr">
              <a:lnSpc>
                <a:spcPct val="100000"/>
              </a:lnSpc>
              <a:spcBef>
                <a:spcPts val="0"/>
              </a:spcBef>
              <a:spcAft>
                <a:spcPts val="0"/>
              </a:spcAft>
              <a:buClr>
                <a:schemeClr val="dk1"/>
              </a:buClr>
              <a:buSzPts val="14000"/>
              <a:buFont typeface="Old Standard TT"/>
              <a:buNone/>
              <a:defRPr b="1" i="0" sz="14000" u="none" cap="none" strike="noStrike">
                <a:solidFill>
                  <a:schemeClr val="dk1"/>
                </a:solidFill>
                <a:latin typeface="Old Standard TT"/>
                <a:ea typeface="Old Standard TT"/>
                <a:cs typeface="Old Standard TT"/>
                <a:sym typeface="Old Standard TT"/>
              </a:defRPr>
            </a:lvl9pPr>
          </a:lstStyle>
          <a:p>
            <a:r>
              <a:t>xx%</a:t>
            </a:r>
          </a:p>
        </p:txBody>
      </p:sp>
      <p:sp>
        <p:nvSpPr>
          <p:cNvPr id="152" name="Google Shape;152;p36"/>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noAutofit/>
          </a:bodyPr>
          <a:lstStyle>
            <a:lvl1pPr indent="-342900" lvl="0" marL="457200" marR="0" rtl="0" algn="ctr">
              <a:lnSpc>
                <a:spcPct val="115000"/>
              </a:lnSpc>
              <a:spcBef>
                <a:spcPts val="0"/>
              </a:spcBef>
              <a:spcAft>
                <a:spcPts val="0"/>
              </a:spcAft>
              <a:buClr>
                <a:schemeClr val="dk1"/>
              </a:buClr>
              <a:buSzPts val="1800"/>
              <a:buFont typeface="Old Standard TT"/>
              <a:buChar char="●"/>
              <a:defRPr b="0" i="0" sz="1800" u="none" cap="none" strike="noStrike">
                <a:solidFill>
                  <a:schemeClr val="dk1"/>
                </a:solidFill>
                <a:latin typeface="Old Standard TT"/>
                <a:ea typeface="Old Standard TT"/>
                <a:cs typeface="Old Standard TT"/>
                <a:sym typeface="Old Standard TT"/>
              </a:defRPr>
            </a:lvl1pPr>
            <a:lvl2pPr indent="-317500" lvl="1" marL="9144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2pPr>
            <a:lvl3pPr indent="-317500" lvl="2" marL="13716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3pPr>
            <a:lvl4pPr indent="-317500" lvl="3" marL="18288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4pPr>
            <a:lvl5pPr indent="-317500" lvl="4" marL="22860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5pPr>
            <a:lvl6pPr indent="-317500" lvl="5" marL="27432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6pPr>
            <a:lvl7pPr indent="-317500" lvl="6" marL="32004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7pPr>
            <a:lvl8pPr indent="-317500" lvl="7" marL="3657600" marR="0" rtl="0" algn="ctr">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8pPr>
            <a:lvl9pPr indent="-317500" lvl="8" marL="4114800" marR="0" rtl="0" algn="ctr">
              <a:lnSpc>
                <a:spcPct val="115000"/>
              </a:lnSpc>
              <a:spcBef>
                <a:spcPts val="1600"/>
              </a:spcBef>
              <a:spcAft>
                <a:spcPts val="160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9pPr>
          </a:lstStyle>
          <a:p/>
        </p:txBody>
      </p:sp>
      <p:sp>
        <p:nvSpPr>
          <p:cNvPr id="153" name="Google Shape;153;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4" name="Shape 154"/>
        <p:cNvGrpSpPr/>
        <p:nvPr/>
      </p:nvGrpSpPr>
      <p:grpSpPr>
        <a:xfrm>
          <a:off x="0" y="0"/>
          <a:ext cx="0" cy="0"/>
          <a:chOff x="0" y="0"/>
          <a:chExt cx="0" cy="0"/>
        </a:xfrm>
      </p:grpSpPr>
      <p:sp>
        <p:nvSpPr>
          <p:cNvPr id="155" name="Google Shape;155;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perback">
    <p:bg>
      <p:bgPr>
        <a:solidFill>
          <a:schemeClr val="accent1"/>
        </a:solidFill>
      </p:bgPr>
    </p:bg>
    <p:spTree>
      <p:nvGrpSpPr>
        <p:cNvPr id="106" name="Shape 106"/>
        <p:cNvGrpSpPr/>
        <p:nvPr/>
      </p:nvGrpSpPr>
      <p:grpSpPr>
        <a:xfrm>
          <a:off x="0" y="0"/>
          <a:ext cx="0" cy="0"/>
          <a:chOff x="0" y="0"/>
          <a:chExt cx="0" cy="0"/>
        </a:xfrm>
      </p:grpSpPr>
      <p:sp>
        <p:nvSpPr>
          <p:cNvPr id="107" name="Google Shape;107;p26"/>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9pPr>
          </a:lstStyle>
          <a:p/>
        </p:txBody>
      </p:sp>
      <p:sp>
        <p:nvSpPr>
          <p:cNvPr id="108" name="Google Shape;108;p26"/>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Old Standard TT"/>
              <a:buChar char="●"/>
              <a:defRPr b="0" i="0" sz="1800" u="none" cap="none" strike="noStrike">
                <a:solidFill>
                  <a:schemeClr val="dk1"/>
                </a:solidFill>
                <a:latin typeface="Old Standard TT"/>
                <a:ea typeface="Old Standard TT"/>
                <a:cs typeface="Old Standard TT"/>
                <a:sym typeface="Old Standard TT"/>
              </a:defRPr>
            </a:lvl1pPr>
            <a:lvl2pPr indent="-317500" lvl="1" marL="9144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2pPr>
            <a:lvl3pPr indent="-317500" lvl="2" marL="13716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3pPr>
            <a:lvl4pPr indent="-317500" lvl="3" marL="18288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4pPr>
            <a:lvl5pPr indent="-317500" lvl="4" marL="22860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5pPr>
            <a:lvl6pPr indent="-317500" lvl="5" marL="27432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6pPr>
            <a:lvl7pPr indent="-317500" lvl="6" marL="32004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7pPr>
            <a:lvl8pPr indent="-317500" lvl="7" marL="36576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8pPr>
            <a:lvl9pPr indent="-317500" lvl="8" marL="4114800" marR="0" rtl="0" algn="l">
              <a:lnSpc>
                <a:spcPct val="115000"/>
              </a:lnSpc>
              <a:spcBef>
                <a:spcPts val="1600"/>
              </a:spcBef>
              <a:spcAft>
                <a:spcPts val="160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9pPr>
          </a:lstStyle>
          <a:p/>
        </p:txBody>
      </p:sp>
      <p:sp>
        <p:nvSpPr>
          <p:cNvPr id="109" name="Google Shape;109;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cdc.gov/cpr/zombie/educate-kit.htm"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gamificationschoolhouse.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hyperlink" Target="http://www.gamificationschoolsouse.com" TargetMode="Externa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8.png"/><Relationship Id="rId12" Type="http://schemas.openxmlformats.org/officeDocument/2006/relationships/image" Target="../media/image20.png"/><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hyperlink" Target="https://www.facebook.com/pg/jetpacksandparachutes/posts" TargetMode="External"/><Relationship Id="rId4" Type="http://schemas.openxmlformats.org/officeDocument/2006/relationships/image" Target="../media/image11.png"/><Relationship Id="rId9" Type="http://schemas.openxmlformats.org/officeDocument/2006/relationships/hyperlink" Target="https://www.youtube.com/channel/UClsDIql3d5uXyKOJHoh5RUQ" TargetMode="External"/><Relationship Id="rId5" Type="http://schemas.openxmlformats.org/officeDocument/2006/relationships/hyperlink" Target="https://www.teacherspayteachers.com/Store/Jetpacks-And-Parachutes" TargetMode="External"/><Relationship Id="rId6" Type="http://schemas.openxmlformats.org/officeDocument/2006/relationships/image" Target="../media/image16.png"/><Relationship Id="rId7" Type="http://schemas.openxmlformats.org/officeDocument/2006/relationships/hyperlink" Target="mailto:jetpacksandparachutes@gmail.com" TargetMode="External"/><Relationship Id="rId8"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cdc.gov/about/24-7/index.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hyperlink" Target="http://www.gamificationschoolhouse.com" TargetMode="External"/><Relationship Id="rId5" Type="http://schemas.openxmlformats.org/officeDocument/2006/relationships/hyperlink" Target="https://www.teacherspayteachers.com/Product/Teacher-Guidebook-to-the-HZAD-disease-unit-521779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38"/>
          <p:cNvSpPr txBox="1"/>
          <p:nvPr>
            <p:ph type="ctrTitle"/>
          </p:nvPr>
        </p:nvSpPr>
        <p:spPr>
          <a:xfrm>
            <a:off x="102350" y="0"/>
            <a:ext cx="5316000" cy="416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00FF00"/>
                </a:solidFill>
                <a:latin typeface="Eater"/>
                <a:ea typeface="Eater"/>
                <a:cs typeface="Eater"/>
                <a:sym typeface="Eater"/>
              </a:rPr>
              <a:t>Happy </a:t>
            </a:r>
            <a:endParaRPr sz="6000">
              <a:solidFill>
                <a:srgbClr val="00FF00"/>
              </a:solidFill>
              <a:latin typeface="Eater"/>
              <a:ea typeface="Eater"/>
              <a:cs typeface="Eater"/>
              <a:sym typeface="Eater"/>
            </a:endParaRPr>
          </a:p>
          <a:p>
            <a:pPr indent="0" lvl="0" marL="0" rtl="0" algn="ctr">
              <a:spcBef>
                <a:spcPts val="0"/>
              </a:spcBef>
              <a:spcAft>
                <a:spcPts val="0"/>
              </a:spcAft>
              <a:buNone/>
            </a:pPr>
            <a:r>
              <a:rPr lang="en" sz="6000">
                <a:solidFill>
                  <a:srgbClr val="00FF00"/>
                </a:solidFill>
                <a:latin typeface="Eater"/>
                <a:ea typeface="Eater"/>
                <a:cs typeface="Eater"/>
                <a:sym typeface="Eater"/>
              </a:rPr>
              <a:t>Zombie</a:t>
            </a:r>
            <a:endParaRPr sz="6000">
              <a:solidFill>
                <a:srgbClr val="00FF00"/>
              </a:solidFill>
              <a:latin typeface="Eater"/>
              <a:ea typeface="Eater"/>
              <a:cs typeface="Eater"/>
              <a:sym typeface="Eater"/>
            </a:endParaRPr>
          </a:p>
          <a:p>
            <a:pPr indent="0" lvl="0" marL="0" rtl="0" algn="ctr">
              <a:spcBef>
                <a:spcPts val="0"/>
              </a:spcBef>
              <a:spcAft>
                <a:spcPts val="0"/>
              </a:spcAft>
              <a:buNone/>
            </a:pPr>
            <a:r>
              <a:rPr lang="en" sz="6000">
                <a:solidFill>
                  <a:srgbClr val="00FF00"/>
                </a:solidFill>
                <a:latin typeface="Eater"/>
                <a:ea typeface="Eater"/>
                <a:cs typeface="Eater"/>
                <a:sym typeface="Eater"/>
              </a:rPr>
              <a:t>Apocalypse Day</a:t>
            </a:r>
            <a:endParaRPr sz="6000">
              <a:solidFill>
                <a:srgbClr val="00FF00"/>
              </a:solidFill>
              <a:latin typeface="Eater"/>
              <a:ea typeface="Eater"/>
              <a:cs typeface="Eater"/>
              <a:sym typeface="Eater"/>
            </a:endParaRPr>
          </a:p>
        </p:txBody>
      </p:sp>
      <p:sp>
        <p:nvSpPr>
          <p:cNvPr id="161" name="Google Shape;161;p38"/>
          <p:cNvSpPr txBox="1"/>
          <p:nvPr>
            <p:ph idx="1" type="subTitle"/>
          </p:nvPr>
        </p:nvSpPr>
        <p:spPr>
          <a:xfrm>
            <a:off x="0" y="3955500"/>
            <a:ext cx="5507700" cy="97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accent2"/>
                </a:solidFill>
                <a:latin typeface="Amatic SC"/>
                <a:ea typeface="Amatic SC"/>
                <a:cs typeface="Amatic SC"/>
                <a:sym typeface="Amatic SC"/>
              </a:rPr>
              <a:t>A unit about Disease where you need to fight to survive!</a:t>
            </a:r>
            <a:endParaRPr sz="3600">
              <a:solidFill>
                <a:schemeClr val="accent2"/>
              </a:solidFill>
              <a:latin typeface="Amatic SC"/>
              <a:ea typeface="Amatic SC"/>
              <a:cs typeface="Amatic SC"/>
              <a:sym typeface="Amatic SC"/>
            </a:endParaRPr>
          </a:p>
        </p:txBody>
      </p:sp>
      <p:sp>
        <p:nvSpPr>
          <p:cNvPr id="162" name="Google Shape;162;p38"/>
          <p:cNvSpPr txBox="1"/>
          <p:nvPr/>
        </p:nvSpPr>
        <p:spPr>
          <a:xfrm rot="-2295212">
            <a:off x="4552987" y="3434898"/>
            <a:ext cx="872174" cy="28069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Times New Roman"/>
                <a:ea typeface="Times New Roman"/>
                <a:cs typeface="Times New Roman"/>
                <a:sym typeface="Times New Roman"/>
              </a:rPr>
              <a:t>V 1.1</a:t>
            </a:r>
            <a:endParaRPr b="1" sz="1800">
              <a:solidFill>
                <a:srgbClr val="FFFFFF"/>
              </a:solidFill>
              <a:latin typeface="Times New Roman"/>
              <a:ea typeface="Times New Roman"/>
              <a:cs typeface="Times New Roman"/>
              <a:sym typeface="Times New Roman"/>
            </a:endParaRPr>
          </a:p>
        </p:txBody>
      </p:sp>
      <p:pic>
        <p:nvPicPr>
          <p:cNvPr id="163" name="Google Shape;163;p38"/>
          <p:cNvPicPr preferRelativeResize="0"/>
          <p:nvPr/>
        </p:nvPicPr>
        <p:blipFill>
          <a:blip r:embed="rId3">
            <a:alphaModFix/>
          </a:blip>
          <a:stretch>
            <a:fillRect/>
          </a:stretch>
        </p:blipFill>
        <p:spPr>
          <a:xfrm>
            <a:off x="5507768" y="0"/>
            <a:ext cx="3636232"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47"/>
          <p:cNvSpPr txBox="1"/>
          <p:nvPr>
            <p:ph type="title"/>
          </p:nvPr>
        </p:nvSpPr>
        <p:spPr>
          <a:xfrm>
            <a:off x="87450" y="110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6A69A"/>
                </a:solidFill>
              </a:rPr>
              <a:t>Survivor’s Path - First Reaction</a:t>
            </a:r>
            <a:endParaRPr b="1">
              <a:solidFill>
                <a:srgbClr val="26A69A"/>
              </a:solidFill>
            </a:endParaRPr>
          </a:p>
        </p:txBody>
      </p:sp>
      <p:sp>
        <p:nvSpPr>
          <p:cNvPr id="233" name="Google Shape;233;p47"/>
          <p:cNvSpPr txBox="1"/>
          <p:nvPr>
            <p:ph idx="1" type="body"/>
          </p:nvPr>
        </p:nvSpPr>
        <p:spPr>
          <a:xfrm>
            <a:off x="87450" y="683350"/>
            <a:ext cx="4143000" cy="3496800"/>
          </a:xfrm>
          <a:prstGeom prst="rect">
            <a:avLst/>
          </a:prstGeom>
          <a:solidFill>
            <a:srgbClr val="D9EAD3"/>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000000"/>
                </a:solidFill>
              </a:rPr>
              <a:t>Essential Question:</a:t>
            </a:r>
            <a:r>
              <a:rPr lang="en">
                <a:solidFill>
                  <a:srgbClr val="000000"/>
                </a:solidFill>
              </a:rPr>
              <a:t> How does fear affect critical thinking, and why is critical thinking important in protecting yourself in an outbreak?</a:t>
            </a:r>
            <a:endParaRPr>
              <a:solidFill>
                <a:srgbClr val="000000"/>
              </a:solidFill>
            </a:endParaRPr>
          </a:p>
          <a:p>
            <a:pPr indent="0" lvl="0" marL="0" rtl="0" algn="l">
              <a:lnSpc>
                <a:spcPct val="100000"/>
              </a:lnSpc>
              <a:spcBef>
                <a:spcPts val="0"/>
              </a:spcBef>
              <a:spcAft>
                <a:spcPts val="0"/>
              </a:spcAft>
              <a:buNone/>
            </a:pPr>
            <a:r>
              <a:t/>
            </a:r>
            <a:endParaRPr sz="800">
              <a:solidFill>
                <a:srgbClr val="000000"/>
              </a:solidFill>
            </a:endParaRPr>
          </a:p>
          <a:p>
            <a:pPr indent="0" lvl="0" marL="0" rtl="0" algn="l">
              <a:lnSpc>
                <a:spcPct val="100000"/>
              </a:lnSpc>
              <a:spcBef>
                <a:spcPts val="0"/>
              </a:spcBef>
              <a:spcAft>
                <a:spcPts val="0"/>
              </a:spcAft>
              <a:buNone/>
            </a:pPr>
            <a:r>
              <a:rPr lang="en" sz="1400">
                <a:solidFill>
                  <a:srgbClr val="000000"/>
                </a:solidFill>
              </a:rPr>
              <a:t>There is a natural aversion to disease. A zombie apocalypse is a worst case scenario for the spread of a disease. What is so frightening is that the victims of the disease (are they really dead?) are now a </a:t>
            </a:r>
            <a:r>
              <a:rPr i="1" lang="en" sz="1400" u="sng">
                <a:solidFill>
                  <a:srgbClr val="000000"/>
                </a:solidFill>
              </a:rPr>
              <a:t>vector</a:t>
            </a:r>
            <a:r>
              <a:rPr lang="en" sz="1400">
                <a:solidFill>
                  <a:srgbClr val="000000"/>
                </a:solidFill>
              </a:rPr>
              <a:t> for the disease. </a:t>
            </a:r>
            <a:r>
              <a:rPr b="1" lang="en" sz="1400">
                <a:solidFill>
                  <a:srgbClr val="000000"/>
                </a:solidFill>
              </a:rPr>
              <a:t>Knowing; </a:t>
            </a:r>
            <a:r>
              <a:rPr lang="en" sz="1400">
                <a:solidFill>
                  <a:srgbClr val="000000"/>
                </a:solidFill>
              </a:rPr>
              <a:t>how a disease is spread, if there is a cure or treatment, and knowing what you can do that will or will not protect you, is an important skill set if you are to be prepared for the apocalypse and avoid making mistakes due to fear.</a:t>
            </a:r>
            <a:endParaRPr>
              <a:solidFill>
                <a:srgbClr val="000000"/>
              </a:solidFill>
            </a:endParaRPr>
          </a:p>
        </p:txBody>
      </p:sp>
      <p:pic>
        <p:nvPicPr>
          <p:cNvPr id="234" name="Google Shape;234;p47"/>
          <p:cNvPicPr preferRelativeResize="0"/>
          <p:nvPr/>
        </p:nvPicPr>
        <p:blipFill>
          <a:blip r:embed="rId3">
            <a:alphaModFix/>
          </a:blip>
          <a:stretch>
            <a:fillRect/>
          </a:stretch>
        </p:blipFill>
        <p:spPr>
          <a:xfrm>
            <a:off x="4311450" y="776325"/>
            <a:ext cx="4832542" cy="3416398"/>
          </a:xfrm>
          <a:prstGeom prst="rect">
            <a:avLst/>
          </a:prstGeom>
          <a:noFill/>
          <a:ln>
            <a:noFill/>
          </a:ln>
        </p:spPr>
      </p:pic>
      <p:sp>
        <p:nvSpPr>
          <p:cNvPr id="235" name="Google Shape;235;p47"/>
          <p:cNvSpPr txBox="1"/>
          <p:nvPr/>
        </p:nvSpPr>
        <p:spPr>
          <a:xfrm>
            <a:off x="145600" y="4260350"/>
            <a:ext cx="8911500" cy="741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Vocabulary: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Activity: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48"/>
          <p:cNvSpPr txBox="1"/>
          <p:nvPr>
            <p:ph type="title"/>
          </p:nvPr>
        </p:nvSpPr>
        <p:spPr>
          <a:xfrm>
            <a:off x="87450" y="110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6A69A"/>
                </a:solidFill>
              </a:rPr>
              <a:t>Survivor’s Path - Global Reaction</a:t>
            </a:r>
            <a:endParaRPr b="1">
              <a:solidFill>
                <a:srgbClr val="26A69A"/>
              </a:solidFill>
            </a:endParaRPr>
          </a:p>
        </p:txBody>
      </p:sp>
      <p:sp>
        <p:nvSpPr>
          <p:cNvPr id="241" name="Google Shape;241;p48"/>
          <p:cNvSpPr txBox="1"/>
          <p:nvPr>
            <p:ph idx="1" type="body"/>
          </p:nvPr>
        </p:nvSpPr>
        <p:spPr>
          <a:xfrm>
            <a:off x="119925" y="776325"/>
            <a:ext cx="4084800" cy="3416400"/>
          </a:xfrm>
          <a:prstGeom prst="rect">
            <a:avLst/>
          </a:prstGeom>
          <a:solidFill>
            <a:srgbClr val="D9EAD3"/>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a:solidFill>
                  <a:srgbClr val="000000"/>
                </a:solidFill>
              </a:rPr>
              <a:t>Essential Question</a:t>
            </a:r>
            <a:r>
              <a:rPr lang="en">
                <a:solidFill>
                  <a:srgbClr val="000000"/>
                </a:solidFill>
              </a:rPr>
              <a:t>: Do zombies, or the infected, have human rights?</a:t>
            </a:r>
            <a:endParaRPr>
              <a:solidFill>
                <a:srgbClr val="000000"/>
              </a:solidFill>
            </a:endParaRPr>
          </a:p>
          <a:p>
            <a:pPr indent="0" lvl="0" marL="0" rtl="0" algn="l">
              <a:lnSpc>
                <a:spcPct val="100000"/>
              </a:lnSpc>
              <a:spcBef>
                <a:spcPts val="0"/>
              </a:spcBef>
              <a:spcAft>
                <a:spcPts val="0"/>
              </a:spcAft>
              <a:buClr>
                <a:srgbClr val="000000"/>
              </a:buClr>
              <a:buSzPts val="1100"/>
              <a:buFont typeface="Arial"/>
              <a:buNone/>
            </a:pPr>
            <a:r>
              <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What is death? If they are walking, can zombies be dead? We need to remember what life is. Death for humans is not so much an event but a process. This process can at times be reversed with techniques such as CPR, electric shock, and other life saving techniques.</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So </a:t>
            </a:r>
            <a:r>
              <a:rPr i="1" lang="en" sz="1400">
                <a:solidFill>
                  <a:srgbClr val="000000"/>
                </a:solidFill>
              </a:rPr>
              <a:t>who</a:t>
            </a:r>
            <a:r>
              <a:rPr lang="en" sz="1400">
                <a:solidFill>
                  <a:srgbClr val="000000"/>
                </a:solidFill>
              </a:rPr>
              <a:t> are the walking dead? Do they have rights? Do sick, or mentally ill humans have rights? Does society have rights that supersede these rights?  </a:t>
            </a:r>
            <a:endParaRPr sz="1400">
              <a:solidFill>
                <a:srgbClr val="000000"/>
              </a:solidFill>
            </a:endParaRPr>
          </a:p>
        </p:txBody>
      </p:sp>
      <p:sp>
        <p:nvSpPr>
          <p:cNvPr id="242" name="Google Shape;242;p48"/>
          <p:cNvSpPr txBox="1"/>
          <p:nvPr/>
        </p:nvSpPr>
        <p:spPr>
          <a:xfrm>
            <a:off x="145600" y="4260350"/>
            <a:ext cx="8911500" cy="741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Vocabulary: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Activity:</a:t>
            </a:r>
            <a:endParaRPr/>
          </a:p>
        </p:txBody>
      </p:sp>
      <p:pic>
        <p:nvPicPr>
          <p:cNvPr id="243" name="Google Shape;243;p48"/>
          <p:cNvPicPr preferRelativeResize="0"/>
          <p:nvPr/>
        </p:nvPicPr>
        <p:blipFill>
          <a:blip r:embed="rId3">
            <a:alphaModFix/>
          </a:blip>
          <a:stretch>
            <a:fillRect/>
          </a:stretch>
        </p:blipFill>
        <p:spPr>
          <a:xfrm>
            <a:off x="4280550" y="791450"/>
            <a:ext cx="4832551" cy="34163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49"/>
          <p:cNvSpPr txBox="1"/>
          <p:nvPr>
            <p:ph type="title"/>
          </p:nvPr>
        </p:nvSpPr>
        <p:spPr>
          <a:xfrm>
            <a:off x="87450" y="110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6A69A"/>
                </a:solidFill>
              </a:rPr>
              <a:t>Survivor’s Path - Survive</a:t>
            </a:r>
            <a:endParaRPr b="1">
              <a:solidFill>
                <a:srgbClr val="26A69A"/>
              </a:solidFill>
            </a:endParaRPr>
          </a:p>
        </p:txBody>
      </p:sp>
      <p:sp>
        <p:nvSpPr>
          <p:cNvPr id="249" name="Google Shape;249;p49"/>
          <p:cNvSpPr txBox="1"/>
          <p:nvPr>
            <p:ph idx="1" type="body"/>
          </p:nvPr>
        </p:nvSpPr>
        <p:spPr>
          <a:xfrm>
            <a:off x="119925" y="776325"/>
            <a:ext cx="4084800" cy="3416400"/>
          </a:xfrm>
          <a:prstGeom prst="rect">
            <a:avLst/>
          </a:prstGeom>
          <a:solidFill>
            <a:srgbClr val="D9EAD3"/>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000000"/>
                </a:solidFill>
              </a:rPr>
              <a:t>Essential Question</a:t>
            </a:r>
            <a:r>
              <a:rPr lang="en">
                <a:solidFill>
                  <a:srgbClr val="000000"/>
                </a:solidFill>
              </a:rPr>
              <a:t>: How can I prepare for any disaster or disruption of normal societal systems?</a:t>
            </a:r>
            <a:endParaRPr sz="1400">
              <a:solidFill>
                <a:srgbClr val="000000"/>
              </a:solidFill>
            </a:endParaRPr>
          </a:p>
          <a:p>
            <a:pPr indent="0" lvl="0" marL="0" rtl="0" algn="l">
              <a:lnSpc>
                <a:spcPct val="100000"/>
              </a:lnSpc>
              <a:spcBef>
                <a:spcPts val="0"/>
              </a:spcBef>
              <a:spcAft>
                <a:spcPts val="0"/>
              </a:spcAft>
              <a:buNone/>
            </a:pPr>
            <a:r>
              <a:t/>
            </a:r>
            <a:endParaRPr sz="800">
              <a:solidFill>
                <a:srgbClr val="000000"/>
              </a:solidFill>
            </a:endParaRPr>
          </a:p>
          <a:p>
            <a:pPr indent="0" lvl="0" marL="0" rtl="0" algn="l">
              <a:lnSpc>
                <a:spcPct val="100000"/>
              </a:lnSpc>
              <a:spcBef>
                <a:spcPts val="0"/>
              </a:spcBef>
              <a:spcAft>
                <a:spcPts val="0"/>
              </a:spcAft>
              <a:buNone/>
            </a:pPr>
            <a:r>
              <a:rPr lang="en" sz="1400">
                <a:solidFill>
                  <a:srgbClr val="000000"/>
                </a:solidFill>
              </a:rPr>
              <a:t>Are you prepared for a zombie apocalypse? Have you ever once asked a parent or teacher “when am I going to need this?”  Well… </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The need to go out and get help, get needed medicine, obtain food and water, and/or satisfy other needs might be dangerous or impossible in situations such as natural disasters or national emergencies. The CDC wants people to pay attention to this problem so they chose zombies for their theme. Can you answer the question?</a:t>
            </a:r>
            <a:endParaRPr sz="1400">
              <a:solidFill>
                <a:srgbClr val="000000"/>
              </a:solidFill>
            </a:endParaRPr>
          </a:p>
          <a:p>
            <a:pPr indent="0" lvl="0" marL="0" rtl="0" algn="l">
              <a:lnSpc>
                <a:spcPct val="100000"/>
              </a:lnSpc>
              <a:spcBef>
                <a:spcPts val="0"/>
              </a:spcBef>
              <a:spcAft>
                <a:spcPts val="0"/>
              </a:spcAft>
              <a:buNone/>
            </a:pPr>
            <a:r>
              <a:t/>
            </a:r>
            <a:endParaRPr>
              <a:solidFill>
                <a:srgbClr val="000000"/>
              </a:solidFill>
            </a:endParaRPr>
          </a:p>
          <a:p>
            <a:pPr indent="0" lvl="0" marL="0" rtl="0" algn="l">
              <a:spcBef>
                <a:spcPts val="0"/>
              </a:spcBef>
              <a:spcAft>
                <a:spcPts val="1600"/>
              </a:spcAft>
              <a:buNone/>
            </a:pPr>
            <a:r>
              <a:t/>
            </a:r>
            <a:endParaRPr/>
          </a:p>
        </p:txBody>
      </p:sp>
      <p:sp>
        <p:nvSpPr>
          <p:cNvPr id="250" name="Google Shape;250;p49"/>
          <p:cNvSpPr txBox="1"/>
          <p:nvPr/>
        </p:nvSpPr>
        <p:spPr>
          <a:xfrm>
            <a:off x="145600" y="4260350"/>
            <a:ext cx="8911500" cy="741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Vocabulary: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Activity: </a:t>
            </a:r>
            <a:r>
              <a:rPr lang="en" u="sng">
                <a:solidFill>
                  <a:schemeClr val="hlink"/>
                </a:solidFill>
                <a:hlinkClick r:id="rId3"/>
              </a:rPr>
              <a:t>CDC Preparedness</a:t>
            </a:r>
            <a:endParaRPr/>
          </a:p>
        </p:txBody>
      </p:sp>
      <p:pic>
        <p:nvPicPr>
          <p:cNvPr id="251" name="Google Shape;251;p49"/>
          <p:cNvPicPr preferRelativeResize="0"/>
          <p:nvPr/>
        </p:nvPicPr>
        <p:blipFill>
          <a:blip r:embed="rId4">
            <a:alphaModFix/>
          </a:blip>
          <a:stretch>
            <a:fillRect/>
          </a:stretch>
        </p:blipFill>
        <p:spPr>
          <a:xfrm>
            <a:off x="4266825" y="776325"/>
            <a:ext cx="4832551" cy="34163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50"/>
          <p:cNvSpPr txBox="1"/>
          <p:nvPr>
            <p:ph type="title"/>
          </p:nvPr>
        </p:nvSpPr>
        <p:spPr>
          <a:xfrm>
            <a:off x="87450" y="110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6A69A"/>
                </a:solidFill>
              </a:rPr>
              <a:t>Survivor’s Path - Fight Back</a:t>
            </a:r>
            <a:endParaRPr b="1">
              <a:solidFill>
                <a:srgbClr val="26A69A"/>
              </a:solidFill>
            </a:endParaRPr>
          </a:p>
        </p:txBody>
      </p:sp>
      <p:sp>
        <p:nvSpPr>
          <p:cNvPr id="257" name="Google Shape;257;p50"/>
          <p:cNvSpPr txBox="1"/>
          <p:nvPr>
            <p:ph idx="1" type="body"/>
          </p:nvPr>
        </p:nvSpPr>
        <p:spPr>
          <a:xfrm>
            <a:off x="119925" y="776325"/>
            <a:ext cx="4084800" cy="3416400"/>
          </a:xfrm>
          <a:prstGeom prst="rect">
            <a:avLst/>
          </a:prstGeom>
          <a:solidFill>
            <a:srgbClr val="D9EAD3"/>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000000"/>
                </a:solidFill>
              </a:rPr>
              <a:t>Essential Question</a:t>
            </a:r>
            <a:r>
              <a:rPr lang="en">
                <a:solidFill>
                  <a:srgbClr val="000000"/>
                </a:solidFill>
              </a:rPr>
              <a:t>: Why should you </a:t>
            </a:r>
            <a:r>
              <a:rPr b="1" lang="en">
                <a:solidFill>
                  <a:srgbClr val="000000"/>
                </a:solidFill>
              </a:rPr>
              <a:t>not</a:t>
            </a:r>
            <a:r>
              <a:rPr lang="en">
                <a:solidFill>
                  <a:srgbClr val="000000"/>
                </a:solidFill>
              </a:rPr>
              <a:t> take antibiotics to treat a </a:t>
            </a:r>
            <a:r>
              <a:rPr lang="en" u="sng">
                <a:solidFill>
                  <a:srgbClr val="000000"/>
                </a:solidFill>
              </a:rPr>
              <a:t>viral </a:t>
            </a:r>
            <a:r>
              <a:rPr lang="en">
                <a:solidFill>
                  <a:srgbClr val="000000"/>
                </a:solidFill>
              </a:rPr>
              <a:t>z</a:t>
            </a:r>
            <a:r>
              <a:rPr lang="en">
                <a:solidFill>
                  <a:srgbClr val="000000"/>
                </a:solidFill>
              </a:rPr>
              <a:t>ombie apocalypse?</a:t>
            </a:r>
            <a:endParaRPr>
              <a:solidFill>
                <a:srgbClr val="000000"/>
              </a:solidFill>
            </a:endParaRPr>
          </a:p>
          <a:p>
            <a:pPr indent="0" lvl="0" marL="0" rtl="0" algn="l">
              <a:lnSpc>
                <a:spcPct val="100000"/>
              </a:lnSpc>
              <a:spcBef>
                <a:spcPts val="0"/>
              </a:spcBef>
              <a:spcAft>
                <a:spcPts val="0"/>
              </a:spcAft>
              <a:buNone/>
            </a:pPr>
            <a:r>
              <a:t/>
            </a:r>
            <a:endParaRPr sz="800">
              <a:solidFill>
                <a:srgbClr val="000000"/>
              </a:solidFill>
            </a:endParaRPr>
          </a:p>
          <a:p>
            <a:pPr indent="0" lvl="0" marL="0" rtl="0" algn="l">
              <a:lnSpc>
                <a:spcPct val="100000"/>
              </a:lnSpc>
              <a:spcBef>
                <a:spcPts val="0"/>
              </a:spcBef>
              <a:spcAft>
                <a:spcPts val="0"/>
              </a:spcAft>
              <a:buNone/>
            </a:pPr>
            <a:r>
              <a:rPr lang="en" sz="1400">
                <a:solidFill>
                  <a:srgbClr val="000000"/>
                </a:solidFill>
              </a:rPr>
              <a:t>During any disease </a:t>
            </a:r>
            <a:r>
              <a:rPr i="1" lang="en" sz="1400">
                <a:solidFill>
                  <a:srgbClr val="000000"/>
                </a:solidFill>
              </a:rPr>
              <a:t>outbreak</a:t>
            </a:r>
            <a:r>
              <a:rPr lang="en" sz="1400">
                <a:solidFill>
                  <a:srgbClr val="000000"/>
                </a:solidFill>
              </a:rPr>
              <a:t>, medical systems are put under great pressure. First responders can also be the first infected in a spreading disease. This is one of the reasons that first responders are often the first vaccinated. The science of vaccinations is known as </a:t>
            </a:r>
            <a:r>
              <a:rPr i="1" lang="en" sz="1400">
                <a:solidFill>
                  <a:srgbClr val="000000"/>
                </a:solidFill>
              </a:rPr>
              <a:t>immunology</a:t>
            </a:r>
            <a:r>
              <a:rPr lang="en" sz="1400">
                <a:solidFill>
                  <a:srgbClr val="000000"/>
                </a:solidFill>
              </a:rPr>
              <a:t>.  In a few countries, individual desires not to vaccinate are being weighed against the societal benefits of </a:t>
            </a:r>
            <a:r>
              <a:rPr i="1" lang="en" sz="1400">
                <a:solidFill>
                  <a:srgbClr val="000000"/>
                </a:solidFill>
              </a:rPr>
              <a:t>herd immunity</a:t>
            </a:r>
            <a:r>
              <a:rPr lang="en" sz="1400">
                <a:solidFill>
                  <a:srgbClr val="000000"/>
                </a:solidFill>
              </a:rPr>
              <a:t>. Identifying trusted sources of </a:t>
            </a:r>
            <a:r>
              <a:rPr i="1" lang="en" sz="1400">
                <a:solidFill>
                  <a:srgbClr val="000000"/>
                </a:solidFill>
              </a:rPr>
              <a:t>peer reviewed data</a:t>
            </a:r>
            <a:r>
              <a:rPr lang="en" sz="1400">
                <a:solidFill>
                  <a:srgbClr val="000000"/>
                </a:solidFill>
              </a:rPr>
              <a:t> leads to better and more informed choices. </a:t>
            </a:r>
            <a:endParaRPr sz="1400">
              <a:solidFill>
                <a:srgbClr val="000000"/>
              </a:solidFill>
            </a:endParaRPr>
          </a:p>
          <a:p>
            <a:pPr indent="0" lvl="0" marL="0" rtl="0" algn="l">
              <a:lnSpc>
                <a:spcPct val="100000"/>
              </a:lnSpc>
              <a:spcBef>
                <a:spcPts val="0"/>
              </a:spcBef>
              <a:spcAft>
                <a:spcPts val="0"/>
              </a:spcAft>
              <a:buNone/>
            </a:pPr>
            <a:r>
              <a:t/>
            </a:r>
            <a:endParaRPr>
              <a:solidFill>
                <a:srgbClr val="000000"/>
              </a:solidFill>
            </a:endParaRPr>
          </a:p>
          <a:p>
            <a:pPr indent="0" lvl="0" marL="0" rtl="0" algn="l">
              <a:spcBef>
                <a:spcPts val="0"/>
              </a:spcBef>
              <a:spcAft>
                <a:spcPts val="1600"/>
              </a:spcAft>
              <a:buNone/>
            </a:pPr>
            <a:r>
              <a:t/>
            </a:r>
            <a:endParaRPr/>
          </a:p>
        </p:txBody>
      </p:sp>
      <p:sp>
        <p:nvSpPr>
          <p:cNvPr id="258" name="Google Shape;258;p50"/>
          <p:cNvSpPr txBox="1"/>
          <p:nvPr/>
        </p:nvSpPr>
        <p:spPr>
          <a:xfrm>
            <a:off x="145600" y="4260350"/>
            <a:ext cx="8911500" cy="741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Vocabulary: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Activity:</a:t>
            </a:r>
            <a:endParaRPr/>
          </a:p>
        </p:txBody>
      </p:sp>
      <p:pic>
        <p:nvPicPr>
          <p:cNvPr id="259" name="Google Shape;259;p50"/>
          <p:cNvPicPr preferRelativeResize="0"/>
          <p:nvPr/>
        </p:nvPicPr>
        <p:blipFill>
          <a:blip r:embed="rId3">
            <a:alphaModFix/>
          </a:blip>
          <a:stretch>
            <a:fillRect/>
          </a:stretch>
        </p:blipFill>
        <p:spPr>
          <a:xfrm>
            <a:off x="4330700" y="801167"/>
            <a:ext cx="4726399" cy="33413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51"/>
          <p:cNvSpPr txBox="1"/>
          <p:nvPr>
            <p:ph type="title"/>
          </p:nvPr>
        </p:nvSpPr>
        <p:spPr>
          <a:xfrm>
            <a:off x="87450" y="110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6A69A"/>
                </a:solidFill>
              </a:rPr>
              <a:t>Survivor’s Path- Happy Zombie Apocalypse Day</a:t>
            </a:r>
            <a:endParaRPr b="1">
              <a:solidFill>
                <a:srgbClr val="26A69A"/>
              </a:solidFill>
            </a:endParaRPr>
          </a:p>
        </p:txBody>
      </p:sp>
      <p:sp>
        <p:nvSpPr>
          <p:cNvPr id="265" name="Google Shape;265;p51"/>
          <p:cNvSpPr txBox="1"/>
          <p:nvPr>
            <p:ph idx="1" type="body"/>
          </p:nvPr>
        </p:nvSpPr>
        <p:spPr>
          <a:xfrm>
            <a:off x="119925" y="776325"/>
            <a:ext cx="4084800" cy="3416400"/>
          </a:xfrm>
          <a:prstGeom prst="rect">
            <a:avLst/>
          </a:prstGeom>
          <a:solidFill>
            <a:srgbClr val="D9EAD3"/>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000000"/>
                </a:solidFill>
              </a:rPr>
              <a:t>Essential Question</a:t>
            </a:r>
            <a:r>
              <a:rPr lang="en">
                <a:solidFill>
                  <a:srgbClr val="000000"/>
                </a:solidFill>
              </a:rPr>
              <a:t>: Are you better prepared for a zombie apocalypse?</a:t>
            </a:r>
            <a:endParaRPr>
              <a:solidFill>
                <a:srgbClr val="000000"/>
              </a:solidFill>
            </a:endParaRPr>
          </a:p>
          <a:p>
            <a:pPr indent="0" lvl="0" marL="0" rtl="0" algn="l">
              <a:lnSpc>
                <a:spcPct val="100000"/>
              </a:lnSpc>
              <a:spcBef>
                <a:spcPts val="0"/>
              </a:spcBef>
              <a:spcAft>
                <a:spcPts val="0"/>
              </a:spcAft>
              <a:buNone/>
            </a:pPr>
            <a:r>
              <a:t/>
            </a:r>
            <a:endParaRPr sz="800">
              <a:solidFill>
                <a:srgbClr val="000000"/>
              </a:solidFill>
            </a:endParaRPr>
          </a:p>
          <a:p>
            <a:pPr indent="0" lvl="0" marL="0" rtl="0" algn="l">
              <a:lnSpc>
                <a:spcPct val="100000"/>
              </a:lnSpc>
              <a:spcBef>
                <a:spcPts val="0"/>
              </a:spcBef>
              <a:spcAft>
                <a:spcPts val="0"/>
              </a:spcAft>
              <a:buNone/>
            </a:pPr>
            <a:r>
              <a:rPr lang="en" sz="1400">
                <a:solidFill>
                  <a:srgbClr val="000000"/>
                </a:solidFill>
              </a:rPr>
              <a:t>You should now know many of the things you can do to protect yourself and your family during a disease outbreak</a:t>
            </a:r>
            <a:r>
              <a:rPr lang="en" sz="1400">
                <a:solidFill>
                  <a:srgbClr val="000000"/>
                </a:solidFill>
              </a:rPr>
              <a:t>. You should better see how fear results from a lack of knowledge. Understanding the </a:t>
            </a:r>
            <a:r>
              <a:rPr i="1" lang="en" sz="1400">
                <a:solidFill>
                  <a:srgbClr val="000000"/>
                </a:solidFill>
              </a:rPr>
              <a:t>disease triangle</a:t>
            </a:r>
            <a:r>
              <a:rPr lang="en" sz="1400">
                <a:solidFill>
                  <a:srgbClr val="000000"/>
                </a:solidFill>
              </a:rPr>
              <a:t> allows you to make informed </a:t>
            </a:r>
            <a:r>
              <a:rPr lang="en" sz="1400">
                <a:solidFill>
                  <a:srgbClr val="000000"/>
                </a:solidFill>
              </a:rPr>
              <a:t>decisions.</a:t>
            </a:r>
            <a:r>
              <a:rPr lang="en" sz="1400">
                <a:solidFill>
                  <a:srgbClr val="000000"/>
                </a:solidFill>
              </a:rPr>
              <a:t> </a:t>
            </a:r>
            <a:r>
              <a:rPr lang="en" sz="1400">
                <a:solidFill>
                  <a:srgbClr val="000000"/>
                </a:solidFill>
              </a:rPr>
              <a:t>Occurrences</a:t>
            </a:r>
            <a:r>
              <a:rPr lang="en" sz="1400">
                <a:solidFill>
                  <a:srgbClr val="000000"/>
                </a:solidFill>
              </a:rPr>
              <a:t> such as a severe disease outbreak, natural disaster, or any other sustained disruption of day to day life have the </a:t>
            </a:r>
            <a:r>
              <a:rPr lang="en" sz="1400">
                <a:solidFill>
                  <a:srgbClr val="000000"/>
                </a:solidFill>
              </a:rPr>
              <a:t>ability</a:t>
            </a:r>
            <a:r>
              <a:rPr lang="en" sz="1400">
                <a:solidFill>
                  <a:srgbClr val="000000"/>
                </a:solidFill>
              </a:rPr>
              <a:t> to </a:t>
            </a:r>
            <a:r>
              <a:rPr lang="en" sz="1400">
                <a:solidFill>
                  <a:srgbClr val="000000"/>
                </a:solidFill>
              </a:rPr>
              <a:t>interrupt</a:t>
            </a:r>
            <a:r>
              <a:rPr lang="en" sz="1400">
                <a:solidFill>
                  <a:srgbClr val="000000"/>
                </a:solidFill>
              </a:rPr>
              <a:t> </a:t>
            </a:r>
            <a:r>
              <a:rPr lang="en" sz="1400">
                <a:solidFill>
                  <a:srgbClr val="000000"/>
                </a:solidFill>
              </a:rPr>
              <a:t>necessities</a:t>
            </a:r>
            <a:r>
              <a:rPr lang="en" sz="1400">
                <a:solidFill>
                  <a:srgbClr val="000000"/>
                </a:solidFill>
              </a:rPr>
              <a:t> such as food, water, medecine, and </a:t>
            </a:r>
            <a:r>
              <a:rPr lang="en" sz="1400">
                <a:solidFill>
                  <a:srgbClr val="000000"/>
                </a:solidFill>
              </a:rPr>
              <a:t>utilities</a:t>
            </a:r>
            <a:r>
              <a:rPr lang="en" sz="1400">
                <a:solidFill>
                  <a:srgbClr val="000000"/>
                </a:solidFill>
              </a:rPr>
              <a:t>. If you prepare yourself for a z</a:t>
            </a:r>
            <a:r>
              <a:rPr lang="en" sz="1400">
                <a:solidFill>
                  <a:srgbClr val="000000"/>
                </a:solidFill>
              </a:rPr>
              <a:t>ombie apocalypse </a:t>
            </a:r>
            <a:r>
              <a:rPr lang="en" sz="1400">
                <a:solidFill>
                  <a:srgbClr val="000000"/>
                </a:solidFill>
              </a:rPr>
              <a:t>then you will be better prepared for any disaster.</a:t>
            </a:r>
            <a:endParaRPr sz="1400">
              <a:solidFill>
                <a:srgbClr val="000000"/>
              </a:solidFill>
            </a:endParaRPr>
          </a:p>
          <a:p>
            <a:pPr indent="0" lvl="0" marL="0" rtl="0" algn="l">
              <a:lnSpc>
                <a:spcPct val="100000"/>
              </a:lnSpc>
              <a:spcBef>
                <a:spcPts val="0"/>
              </a:spcBef>
              <a:spcAft>
                <a:spcPts val="0"/>
              </a:spcAft>
              <a:buNone/>
            </a:pPr>
            <a:r>
              <a:t/>
            </a:r>
            <a:endParaRPr>
              <a:solidFill>
                <a:srgbClr val="000000"/>
              </a:solidFill>
            </a:endParaRPr>
          </a:p>
          <a:p>
            <a:pPr indent="0" lvl="0" marL="0" rtl="0" algn="l">
              <a:spcBef>
                <a:spcPts val="0"/>
              </a:spcBef>
              <a:spcAft>
                <a:spcPts val="1600"/>
              </a:spcAft>
              <a:buNone/>
            </a:pPr>
            <a:r>
              <a:t/>
            </a:r>
            <a:endParaRPr/>
          </a:p>
        </p:txBody>
      </p:sp>
      <p:sp>
        <p:nvSpPr>
          <p:cNvPr id="266" name="Google Shape;266;p51"/>
          <p:cNvSpPr txBox="1"/>
          <p:nvPr/>
        </p:nvSpPr>
        <p:spPr>
          <a:xfrm>
            <a:off x="145600" y="4260350"/>
            <a:ext cx="8911500" cy="741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Vocabulary: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Activity:</a:t>
            </a:r>
            <a:endParaRPr/>
          </a:p>
        </p:txBody>
      </p:sp>
      <p:pic>
        <p:nvPicPr>
          <p:cNvPr id="267" name="Google Shape;267;p51"/>
          <p:cNvPicPr preferRelativeResize="0"/>
          <p:nvPr/>
        </p:nvPicPr>
        <p:blipFill>
          <a:blip r:embed="rId3">
            <a:alphaModFix/>
          </a:blip>
          <a:stretch>
            <a:fillRect/>
          </a:stretch>
        </p:blipFill>
        <p:spPr>
          <a:xfrm>
            <a:off x="4311450" y="763650"/>
            <a:ext cx="4745649" cy="3416398"/>
          </a:xfrm>
          <a:prstGeom prst="rect">
            <a:avLst/>
          </a:prstGeom>
          <a:noFill/>
          <a:ln>
            <a:noFill/>
          </a:ln>
        </p:spPr>
      </p:pic>
      <p:sp>
        <p:nvSpPr>
          <p:cNvPr id="268" name="Google Shape;268;p51"/>
          <p:cNvSpPr txBox="1"/>
          <p:nvPr/>
        </p:nvSpPr>
        <p:spPr>
          <a:xfrm>
            <a:off x="4383425" y="822575"/>
            <a:ext cx="46737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Times New Roman"/>
                <a:ea typeface="Times New Roman"/>
                <a:cs typeface="Times New Roman"/>
                <a:sym typeface="Times New Roman"/>
              </a:rPr>
              <a:t>Andy </a:t>
            </a:r>
            <a:r>
              <a:rPr b="1" lang="en">
                <a:solidFill>
                  <a:srgbClr val="FFFFFF"/>
                </a:solidFill>
                <a:latin typeface="Times New Roman"/>
                <a:ea typeface="Times New Roman"/>
                <a:cs typeface="Times New Roman"/>
                <a:sym typeface="Times New Roman"/>
              </a:rPr>
              <a:t>and Nikki made it back to their family.  So will you!</a:t>
            </a:r>
            <a:endParaRPr b="1">
              <a:solidFill>
                <a:srgbClr val="FFFFFF"/>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52"/>
          <p:cNvSpPr txBox="1"/>
          <p:nvPr>
            <p:ph type="title"/>
          </p:nvPr>
        </p:nvSpPr>
        <p:spPr>
          <a:xfrm>
            <a:off x="0" y="281025"/>
            <a:ext cx="91440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lang="en"/>
              <a:t>Then the Game - Happy Zombie Apocalypse Day!</a:t>
            </a:r>
            <a:endParaRPr/>
          </a:p>
        </p:txBody>
      </p:sp>
      <p:sp>
        <p:nvSpPr>
          <p:cNvPr id="274" name="Google Shape;274;p52"/>
          <p:cNvSpPr txBox="1"/>
          <p:nvPr>
            <p:ph idx="1" type="body"/>
          </p:nvPr>
        </p:nvSpPr>
        <p:spPr>
          <a:xfrm>
            <a:off x="2021675" y="1017725"/>
            <a:ext cx="69762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During your </a:t>
            </a:r>
            <a:r>
              <a:rPr lang="en"/>
              <a:t>academic</a:t>
            </a:r>
            <a:r>
              <a:rPr lang="en"/>
              <a:t> journey </a:t>
            </a:r>
            <a:r>
              <a:rPr lang="en"/>
              <a:t>through</a:t>
            </a:r>
            <a:r>
              <a:rPr lang="en"/>
              <a:t> the survivor’s path, your teacher will be looking for heroic acts of thought and deeds.  </a:t>
            </a:r>
            <a:endParaRPr/>
          </a:p>
          <a:p>
            <a:pPr indent="0" lvl="0" marL="0" rtl="0" algn="l">
              <a:spcBef>
                <a:spcPts val="1600"/>
              </a:spcBef>
              <a:spcAft>
                <a:spcPts val="0"/>
              </a:spcAft>
              <a:buNone/>
            </a:pPr>
            <a:r>
              <a:rPr lang="en"/>
              <a:t>For acts of academic success, you will be given water tokens.  </a:t>
            </a:r>
            <a:endParaRPr/>
          </a:p>
          <a:p>
            <a:pPr indent="0" lvl="0" marL="0" rtl="0" algn="l">
              <a:spcBef>
                <a:spcPts val="1600"/>
              </a:spcBef>
              <a:spcAft>
                <a:spcPts val="0"/>
              </a:spcAft>
              <a:buNone/>
            </a:pPr>
            <a:r>
              <a:rPr lang="en"/>
              <a:t>For specified good deeds, you will be given food tokens.</a:t>
            </a:r>
            <a:endParaRPr/>
          </a:p>
          <a:p>
            <a:pPr indent="0" lvl="0" marL="0" rtl="0" algn="l">
              <a:spcBef>
                <a:spcPts val="1600"/>
              </a:spcBef>
              <a:spcAft>
                <a:spcPts val="0"/>
              </a:spcAft>
              <a:buNone/>
            </a:pPr>
            <a:r>
              <a:rPr lang="en"/>
              <a:t>These are your </a:t>
            </a:r>
            <a:r>
              <a:rPr lang="en"/>
              <a:t>preparations</a:t>
            </a:r>
            <a:r>
              <a:rPr lang="en"/>
              <a:t> for the zombie a</a:t>
            </a:r>
            <a:r>
              <a:rPr lang="en"/>
              <a:t>pocalypse</a:t>
            </a:r>
            <a:r>
              <a:rPr lang="en"/>
              <a:t>. Do your best. If you are keeping a Survivor’s Journal, keep a record of your earned tokens. You may even want to say how you found that water and food in a world rushing towards the zombie apocalypse.</a:t>
            </a:r>
            <a:endParaRPr/>
          </a:p>
          <a:p>
            <a:pPr indent="0" lvl="0" marL="0" rtl="0" algn="l">
              <a:spcBef>
                <a:spcPts val="1600"/>
              </a:spcBef>
              <a:spcAft>
                <a:spcPts val="1600"/>
              </a:spcAft>
              <a:buNone/>
            </a:pPr>
            <a:r>
              <a:rPr b="1" i="1" lang="en"/>
              <a:t>Happy Zombie Apocalypse Day</a:t>
            </a:r>
            <a:r>
              <a:rPr i="1" lang="en"/>
              <a:t> </a:t>
            </a:r>
            <a:r>
              <a:rPr lang="en"/>
              <a:t>awaits you at the end of the Survivor’s Path.</a:t>
            </a:r>
            <a:endParaRPr/>
          </a:p>
        </p:txBody>
      </p:sp>
      <p:pic>
        <p:nvPicPr>
          <p:cNvPr id="275" name="Google Shape;275;p52"/>
          <p:cNvPicPr preferRelativeResize="0"/>
          <p:nvPr/>
        </p:nvPicPr>
        <p:blipFill rotWithShape="1">
          <a:blip r:embed="rId3">
            <a:alphaModFix/>
          </a:blip>
          <a:srcRect b="0" l="67209" r="0" t="0"/>
          <a:stretch/>
        </p:blipFill>
        <p:spPr>
          <a:xfrm>
            <a:off x="0" y="1141800"/>
            <a:ext cx="1856074" cy="40016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CCCC"/>
        </a:solidFill>
      </p:bgPr>
    </p:bg>
    <p:spTree>
      <p:nvGrpSpPr>
        <p:cNvPr id="279" name="Shape 279"/>
        <p:cNvGrpSpPr/>
        <p:nvPr/>
      </p:nvGrpSpPr>
      <p:grpSpPr>
        <a:xfrm>
          <a:off x="0" y="0"/>
          <a:ext cx="0" cy="0"/>
          <a:chOff x="0" y="0"/>
          <a:chExt cx="0" cy="0"/>
        </a:xfrm>
      </p:grpSpPr>
      <p:sp>
        <p:nvSpPr>
          <p:cNvPr id="280" name="Google Shape;280;p53"/>
          <p:cNvSpPr txBox="1"/>
          <p:nvPr>
            <p:ph type="title"/>
          </p:nvPr>
        </p:nvSpPr>
        <p:spPr>
          <a:xfrm>
            <a:off x="0" y="281025"/>
            <a:ext cx="91440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lang="en"/>
              <a:t>Teacher Suggestion- Formative Assessment &amp; the RAC</a:t>
            </a:r>
            <a:endParaRPr/>
          </a:p>
        </p:txBody>
      </p:sp>
      <p:sp>
        <p:nvSpPr>
          <p:cNvPr id="281" name="Google Shape;281;p53"/>
          <p:cNvSpPr txBox="1"/>
          <p:nvPr/>
        </p:nvSpPr>
        <p:spPr>
          <a:xfrm>
            <a:off x="151800" y="1043075"/>
            <a:ext cx="8840400" cy="3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The information on the next slide is an example of how I used gamification to solve a growing problem with Formative Assessment.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 traditionally graded classroom I faced the problem with the students who would not study for the quizzes, and put all of their efforts into the final </a:t>
            </a:r>
            <a:r>
              <a:rPr lang="en"/>
              <a:t>summative</a:t>
            </a:r>
            <a:r>
              <a:rPr lang="en"/>
              <a:t>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 standards based classroom some educators feel that ungraded formative assessments lack an incentive for the student to do their best.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game mechanic that I use for many of my classroom games is the Random Answer Card or RAC.  I provide a brief description for your student/players on the following yellow slide.  Keep it or </a:t>
            </a:r>
            <a:r>
              <a:rPr lang="en"/>
              <a:t>delete</a:t>
            </a:r>
            <a:r>
              <a:rPr lang="en"/>
              <a:t> it as suits your needs.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Gamification Schoolhouse has other products using this mechanic, support videos for this and other products, and even training on gamification at</a:t>
            </a:r>
            <a:r>
              <a:rPr lang="en" sz="1800"/>
              <a:t> </a:t>
            </a:r>
            <a:r>
              <a:rPr lang="en" sz="1800" u="sng">
                <a:solidFill>
                  <a:schemeClr val="hlink"/>
                </a:solidFill>
                <a:hlinkClick r:id="rId3"/>
              </a:rPr>
              <a:t>www.gamificationschoolhouse.com</a:t>
            </a:r>
            <a:r>
              <a:rPr lang="en" sz="1800"/>
              <a:t>.</a:t>
            </a:r>
            <a:endParaRPr sz="1800"/>
          </a:p>
          <a:p>
            <a:pPr indent="0" lvl="0" marL="0" rtl="0" algn="l">
              <a:spcBef>
                <a:spcPts val="0"/>
              </a:spcBef>
              <a:spcAft>
                <a:spcPts val="0"/>
              </a:spcAft>
              <a:buNone/>
            </a:pPr>
            <a:r>
              <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85" name="Shape 285"/>
        <p:cNvGrpSpPr/>
        <p:nvPr/>
      </p:nvGrpSpPr>
      <p:grpSpPr>
        <a:xfrm>
          <a:off x="0" y="0"/>
          <a:ext cx="0" cy="0"/>
          <a:chOff x="0" y="0"/>
          <a:chExt cx="0" cy="0"/>
        </a:xfrm>
      </p:grpSpPr>
      <p:sp>
        <p:nvSpPr>
          <p:cNvPr id="286" name="Google Shape;286;p54"/>
          <p:cNvSpPr txBox="1"/>
          <p:nvPr>
            <p:ph type="title"/>
          </p:nvPr>
        </p:nvSpPr>
        <p:spPr>
          <a:xfrm>
            <a:off x="0" y="281025"/>
            <a:ext cx="91440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lang="en"/>
              <a:t> Fast assessment in the Apocalypse.</a:t>
            </a:r>
            <a:r>
              <a:rPr lang="en"/>
              <a:t>  The RAC</a:t>
            </a:r>
            <a:endParaRPr/>
          </a:p>
        </p:txBody>
      </p:sp>
      <p:sp>
        <p:nvSpPr>
          <p:cNvPr id="287" name="Google Shape;287;p54"/>
          <p:cNvSpPr txBox="1"/>
          <p:nvPr>
            <p:ph idx="1" type="body"/>
          </p:nvPr>
        </p:nvSpPr>
        <p:spPr>
          <a:xfrm>
            <a:off x="1030325" y="853725"/>
            <a:ext cx="7951500" cy="19113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 sz="1400">
                <a:solidFill>
                  <a:srgbClr val="000000"/>
                </a:solidFill>
              </a:rPr>
              <a:t>Zombies and quizzes can really ruin your day.   Because this is just a game, it’s not about having to win, it’s about how you play the game.  Quizzes as you knew them are now dead, they have become the </a:t>
            </a:r>
            <a:r>
              <a:rPr b="1" lang="en" sz="1400" u="sng">
                <a:solidFill>
                  <a:srgbClr val="000000"/>
                </a:solidFill>
              </a:rPr>
              <a:t>R</a:t>
            </a:r>
            <a:r>
              <a:rPr lang="en" sz="1400">
                <a:solidFill>
                  <a:srgbClr val="000000"/>
                </a:solidFill>
              </a:rPr>
              <a:t>andom </a:t>
            </a:r>
            <a:r>
              <a:rPr b="1" lang="en" sz="1400" u="sng">
                <a:solidFill>
                  <a:srgbClr val="000000"/>
                </a:solidFill>
              </a:rPr>
              <a:t>A</a:t>
            </a:r>
            <a:r>
              <a:rPr lang="en" sz="1400">
                <a:solidFill>
                  <a:srgbClr val="000000"/>
                </a:solidFill>
              </a:rPr>
              <a:t>nswer </a:t>
            </a:r>
            <a:r>
              <a:rPr b="1" lang="en" sz="1400" u="sng">
                <a:solidFill>
                  <a:srgbClr val="000000"/>
                </a:solidFill>
              </a:rPr>
              <a:t>C</a:t>
            </a:r>
            <a:r>
              <a:rPr lang="en" sz="1400">
                <a:solidFill>
                  <a:srgbClr val="000000"/>
                </a:solidFill>
              </a:rPr>
              <a:t>ard.  That’s right, expect a swarm of RAC’s during this apocalypse!</a:t>
            </a:r>
            <a:endParaRPr sz="1400">
              <a:solidFill>
                <a:srgbClr val="000000"/>
              </a:solidFill>
            </a:endParaRPr>
          </a:p>
          <a:p>
            <a:pPr indent="0" lvl="0" marL="0" rtl="0" algn="l">
              <a:spcBef>
                <a:spcPts val="1600"/>
              </a:spcBef>
              <a:spcAft>
                <a:spcPts val="0"/>
              </a:spcAft>
              <a:buNone/>
            </a:pPr>
            <a:r>
              <a:rPr b="1" lang="en" sz="1400">
                <a:solidFill>
                  <a:srgbClr val="000000"/>
                </a:solidFill>
              </a:rPr>
              <a:t>Here is how it will work</a:t>
            </a:r>
            <a:r>
              <a:rPr lang="en" sz="1400">
                <a:solidFill>
                  <a:srgbClr val="000000"/>
                </a:solidFill>
              </a:rPr>
              <a:t>:  Your teacher will pass out an index card to each student.  Always place your </a:t>
            </a:r>
            <a:r>
              <a:rPr b="1" lang="en" sz="1400">
                <a:solidFill>
                  <a:srgbClr val="000000"/>
                </a:solidFill>
              </a:rPr>
              <a:t>Name </a:t>
            </a:r>
            <a:r>
              <a:rPr lang="en" sz="1400">
                <a:solidFill>
                  <a:srgbClr val="000000"/>
                </a:solidFill>
              </a:rPr>
              <a:t>on the card. In the game, even if you get the answer wrong, you can still win points.  </a:t>
            </a:r>
            <a:endParaRPr sz="1400">
              <a:solidFill>
                <a:srgbClr val="000000"/>
              </a:solidFill>
            </a:endParaRPr>
          </a:p>
          <a:p>
            <a:pPr indent="0" lvl="0" marL="0" rtl="0" algn="l">
              <a:spcBef>
                <a:spcPts val="1600"/>
              </a:spcBef>
              <a:spcAft>
                <a:spcPts val="1600"/>
              </a:spcAft>
              <a:buNone/>
            </a:pPr>
            <a:r>
              <a:t/>
            </a:r>
            <a:endParaRPr>
              <a:solidFill>
                <a:srgbClr val="000000"/>
              </a:solidFill>
            </a:endParaRPr>
          </a:p>
        </p:txBody>
      </p:sp>
      <p:pic>
        <p:nvPicPr>
          <p:cNvPr id="288" name="Google Shape;288;p54"/>
          <p:cNvPicPr preferRelativeResize="0"/>
          <p:nvPr/>
        </p:nvPicPr>
        <p:blipFill rotWithShape="1">
          <a:blip r:embed="rId3">
            <a:alphaModFix/>
          </a:blip>
          <a:srcRect b="0" l="67209" r="0" t="0"/>
          <a:stretch/>
        </p:blipFill>
        <p:spPr>
          <a:xfrm>
            <a:off x="0" y="853725"/>
            <a:ext cx="916298" cy="1975549"/>
          </a:xfrm>
          <a:prstGeom prst="rect">
            <a:avLst/>
          </a:prstGeom>
          <a:noFill/>
          <a:ln>
            <a:noFill/>
          </a:ln>
        </p:spPr>
      </p:pic>
      <p:sp>
        <p:nvSpPr>
          <p:cNvPr id="289" name="Google Shape;289;p54"/>
          <p:cNvSpPr txBox="1"/>
          <p:nvPr/>
        </p:nvSpPr>
        <p:spPr>
          <a:xfrm>
            <a:off x="151800" y="2689400"/>
            <a:ext cx="8840400" cy="238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40"/>
              </a:spcBef>
              <a:spcAft>
                <a:spcPts val="0"/>
              </a:spcAft>
              <a:buNone/>
            </a:pPr>
            <a:r>
              <a:rPr lang="en"/>
              <a:t>Usually you will have just 60 seconds to write down the information requested for that RAC.  You have to think fast in a Zombie Apocalypse!  Your teacher will then collect all of the cards and shuffle them.  After rolling a 3 sided dice your teacher will read aloud one (on a roll of 1,2), two (on a roll of 3,4), or three cards </a:t>
            </a:r>
            <a:r>
              <a:rPr i="1" lang="en"/>
              <a:t>before</a:t>
            </a:r>
            <a:r>
              <a:rPr lang="en"/>
              <a:t> they read the RAC.</a:t>
            </a:r>
            <a:endParaRPr/>
          </a:p>
          <a:p>
            <a:pPr indent="0" lvl="0" marL="0" rtl="0" algn="l">
              <a:lnSpc>
                <a:spcPct val="115000"/>
              </a:lnSpc>
              <a:spcBef>
                <a:spcPts val="1600"/>
              </a:spcBef>
              <a:spcAft>
                <a:spcPts val="0"/>
              </a:spcAft>
              <a:buNone/>
            </a:pPr>
            <a:r>
              <a:rPr lang="en"/>
              <a:t>If the card selected has the correct answer, then 3 Water Tokens (minimum) will be given to the class to spend on HZAD supplies.  The first Water goes to the student/player who correctly answered the RAC.  The next two coins will be given at random to students/players from the stack of RAC cards.  Previously pulled cards should be shuffled in.</a:t>
            </a:r>
            <a:endParaRPr/>
          </a:p>
          <a:p>
            <a:pPr indent="0" lvl="0" marL="0" rtl="0" algn="l">
              <a:spcBef>
                <a:spcPts val="160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55"/>
          <p:cNvSpPr txBox="1"/>
          <p:nvPr>
            <p:ph type="title"/>
          </p:nvPr>
        </p:nvSpPr>
        <p:spPr>
          <a:xfrm>
            <a:off x="0" y="266125"/>
            <a:ext cx="91440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lang="en"/>
              <a:t>The Game, H.Z.A.D., and the final roll</a:t>
            </a:r>
            <a:endParaRPr/>
          </a:p>
        </p:txBody>
      </p:sp>
      <p:sp>
        <p:nvSpPr>
          <p:cNvPr id="295" name="Google Shape;295;p55"/>
          <p:cNvSpPr txBox="1"/>
          <p:nvPr>
            <p:ph idx="1" type="body"/>
          </p:nvPr>
        </p:nvSpPr>
        <p:spPr>
          <a:xfrm>
            <a:off x="4478675" y="1017600"/>
            <a:ext cx="4519200" cy="4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accent2"/>
                </a:solidFill>
              </a:rPr>
              <a:t>Surviving (or not) a zombie apocalypse involves a bit of luck. On the final day, you will celebrate </a:t>
            </a:r>
            <a:r>
              <a:rPr i="1" lang="en" sz="1400">
                <a:solidFill>
                  <a:schemeClr val="accent2"/>
                </a:solidFill>
              </a:rPr>
              <a:t>Happy Zombie </a:t>
            </a:r>
            <a:r>
              <a:rPr i="1" lang="en" sz="1400">
                <a:solidFill>
                  <a:schemeClr val="accent2"/>
                </a:solidFill>
              </a:rPr>
              <a:t>Apocalypse</a:t>
            </a:r>
            <a:r>
              <a:rPr i="1" lang="en" sz="1400">
                <a:solidFill>
                  <a:schemeClr val="accent2"/>
                </a:solidFill>
              </a:rPr>
              <a:t> Day. </a:t>
            </a:r>
            <a:r>
              <a:rPr lang="en" sz="1400">
                <a:solidFill>
                  <a:schemeClr val="accent2"/>
                </a:solidFill>
              </a:rPr>
              <a:t>You will roll 5 dice. Your fate will be </a:t>
            </a:r>
            <a:r>
              <a:rPr lang="en" sz="1400">
                <a:solidFill>
                  <a:schemeClr val="accent2"/>
                </a:solidFill>
              </a:rPr>
              <a:t>determined</a:t>
            </a:r>
            <a:r>
              <a:rPr lang="en" sz="1400">
                <a:solidFill>
                  <a:schemeClr val="accent2"/>
                </a:solidFill>
              </a:rPr>
              <a:t> by the combined score.</a:t>
            </a:r>
            <a:endParaRPr sz="1400">
              <a:solidFill>
                <a:schemeClr val="accent2"/>
              </a:solidFill>
            </a:endParaRPr>
          </a:p>
          <a:p>
            <a:pPr indent="0" lvl="0" marL="0" rtl="0" algn="l">
              <a:spcBef>
                <a:spcPts val="1600"/>
              </a:spcBef>
              <a:spcAft>
                <a:spcPts val="0"/>
              </a:spcAft>
              <a:buNone/>
            </a:pPr>
            <a:r>
              <a:rPr b="1" lang="en" sz="1400" u="sng">
                <a:solidFill>
                  <a:schemeClr val="accent2"/>
                </a:solidFill>
              </a:rPr>
              <a:t>Roll		Fate	</a:t>
            </a:r>
            <a:endParaRPr sz="1400">
              <a:solidFill>
                <a:schemeClr val="accent2"/>
              </a:solidFill>
            </a:endParaRPr>
          </a:p>
          <a:p>
            <a:pPr indent="0" lvl="0" marL="0" rtl="0" algn="l">
              <a:spcBef>
                <a:spcPts val="0"/>
              </a:spcBef>
              <a:spcAft>
                <a:spcPts val="0"/>
              </a:spcAft>
              <a:buNone/>
            </a:pPr>
            <a:r>
              <a:rPr lang="en" sz="1400">
                <a:solidFill>
                  <a:schemeClr val="accent2"/>
                </a:solidFill>
              </a:rPr>
              <a:t>28-30		</a:t>
            </a:r>
            <a:r>
              <a:rPr b="1" lang="en" sz="1400">
                <a:solidFill>
                  <a:srgbClr val="00FF00"/>
                </a:solidFill>
              </a:rPr>
              <a:t>Zombie Hero!</a:t>
            </a:r>
            <a:r>
              <a:rPr lang="en" sz="1400">
                <a:solidFill>
                  <a:schemeClr val="accent2"/>
                </a:solidFill>
              </a:rPr>
              <a:t> </a:t>
            </a:r>
            <a:endParaRPr sz="1400">
              <a:solidFill>
                <a:schemeClr val="accent2"/>
              </a:solidFill>
            </a:endParaRPr>
          </a:p>
          <a:p>
            <a:pPr indent="0" lvl="0" marL="0" rtl="0" algn="l">
              <a:spcBef>
                <a:spcPts val="0"/>
              </a:spcBef>
              <a:spcAft>
                <a:spcPts val="0"/>
              </a:spcAft>
              <a:buNone/>
            </a:pPr>
            <a:r>
              <a:rPr lang="en" sz="1400">
                <a:solidFill>
                  <a:schemeClr val="accent2"/>
                </a:solidFill>
              </a:rPr>
              <a:t>Your picture on the final class poster. Want a chainsaw in your hands? Earn it! 	</a:t>
            </a:r>
            <a:endParaRPr sz="1400">
              <a:solidFill>
                <a:schemeClr val="accent2"/>
              </a:solidFill>
            </a:endParaRPr>
          </a:p>
          <a:p>
            <a:pPr indent="0" lvl="0" marL="0" rtl="0" algn="l">
              <a:spcBef>
                <a:spcPts val="0"/>
              </a:spcBef>
              <a:spcAft>
                <a:spcPts val="0"/>
              </a:spcAft>
              <a:buClr>
                <a:srgbClr val="000000"/>
              </a:buClr>
              <a:buSzPts val="1100"/>
              <a:buFont typeface="Arial"/>
              <a:buNone/>
            </a:pPr>
            <a:r>
              <a:rPr lang="en" sz="1400">
                <a:solidFill>
                  <a:schemeClr val="accent2"/>
                </a:solidFill>
              </a:rPr>
              <a:t>14-27		</a:t>
            </a:r>
            <a:r>
              <a:rPr b="1" lang="en" sz="1400">
                <a:solidFill>
                  <a:srgbClr val="00FF00"/>
                </a:solidFill>
              </a:rPr>
              <a:t>Zombie Survivor</a:t>
            </a:r>
            <a:r>
              <a:rPr lang="en" sz="1400">
                <a:solidFill>
                  <a:schemeClr val="accent2"/>
                </a:solidFill>
              </a:rPr>
              <a:t> </a:t>
            </a:r>
            <a:endParaRPr sz="1400">
              <a:solidFill>
                <a:schemeClr val="accent2"/>
              </a:solidFill>
            </a:endParaRPr>
          </a:p>
          <a:p>
            <a:pPr indent="0" lvl="0" marL="0" rtl="0" algn="l">
              <a:spcBef>
                <a:spcPts val="0"/>
              </a:spcBef>
              <a:spcAft>
                <a:spcPts val="0"/>
              </a:spcAft>
              <a:buClr>
                <a:srgbClr val="000000"/>
              </a:buClr>
              <a:buSzPts val="1100"/>
              <a:buFont typeface="Arial"/>
              <a:buNone/>
            </a:pPr>
            <a:r>
              <a:rPr lang="en" sz="1400">
                <a:solidFill>
                  <a:schemeClr val="accent2"/>
                </a:solidFill>
              </a:rPr>
              <a:t>Your name is placed under “Also Starring” section of the class poster.</a:t>
            </a:r>
            <a:endParaRPr sz="1400">
              <a:solidFill>
                <a:schemeClr val="accent2"/>
              </a:solidFill>
            </a:endParaRPr>
          </a:p>
          <a:p>
            <a:pPr indent="0" lvl="0" marL="0" rtl="0" algn="l">
              <a:spcBef>
                <a:spcPts val="0"/>
              </a:spcBef>
              <a:spcAft>
                <a:spcPts val="0"/>
              </a:spcAft>
              <a:buNone/>
            </a:pPr>
            <a:r>
              <a:rPr lang="en" sz="1400">
                <a:solidFill>
                  <a:schemeClr val="accent2"/>
                </a:solidFill>
              </a:rPr>
              <a:t>5-13		</a:t>
            </a:r>
            <a:r>
              <a:rPr lang="en" sz="1400">
                <a:solidFill>
                  <a:srgbClr val="00FF00"/>
                </a:solidFill>
              </a:rPr>
              <a:t>Messy Death</a:t>
            </a:r>
            <a:endParaRPr sz="1400">
              <a:solidFill>
                <a:schemeClr val="accent2"/>
              </a:solidFill>
            </a:endParaRPr>
          </a:p>
          <a:p>
            <a:pPr indent="0" lvl="0" marL="0" rtl="0" algn="l">
              <a:spcBef>
                <a:spcPts val="0"/>
              </a:spcBef>
              <a:spcAft>
                <a:spcPts val="0"/>
              </a:spcAft>
              <a:buNone/>
            </a:pPr>
            <a:r>
              <a:rPr lang="en" sz="1400">
                <a:solidFill>
                  <a:schemeClr val="accent2"/>
                </a:solidFill>
              </a:rPr>
              <a:t>Nothing. You died. An “extra” for H.Z.A.D.. Your teacher </a:t>
            </a:r>
            <a:r>
              <a:rPr i="1" lang="en" sz="1400">
                <a:solidFill>
                  <a:schemeClr val="accent2"/>
                </a:solidFill>
              </a:rPr>
              <a:t>may </a:t>
            </a:r>
            <a:r>
              <a:rPr lang="en" sz="1400">
                <a:solidFill>
                  <a:schemeClr val="accent2"/>
                </a:solidFill>
              </a:rPr>
              <a:t>include zombie you in the final poster in some other way.</a:t>
            </a:r>
            <a:endParaRPr sz="1400">
              <a:solidFill>
                <a:schemeClr val="accent2"/>
              </a:solidFill>
            </a:endParaRPr>
          </a:p>
          <a:p>
            <a:pPr indent="0" lvl="0" marL="0" rtl="0" algn="l">
              <a:spcBef>
                <a:spcPts val="0"/>
              </a:spcBef>
              <a:spcAft>
                <a:spcPts val="0"/>
              </a:spcAft>
              <a:buNone/>
            </a:pPr>
            <a:r>
              <a:t/>
            </a:r>
            <a:endParaRPr sz="1400">
              <a:solidFill>
                <a:schemeClr val="accent2"/>
              </a:solidFill>
            </a:endParaRPr>
          </a:p>
        </p:txBody>
      </p:sp>
      <p:pic>
        <p:nvPicPr>
          <p:cNvPr id="296" name="Google Shape;296;p55"/>
          <p:cNvPicPr preferRelativeResize="0"/>
          <p:nvPr/>
        </p:nvPicPr>
        <p:blipFill>
          <a:blip r:embed="rId3">
            <a:alphaModFix/>
          </a:blip>
          <a:stretch>
            <a:fillRect/>
          </a:stretch>
        </p:blipFill>
        <p:spPr>
          <a:xfrm>
            <a:off x="0" y="1360025"/>
            <a:ext cx="4173880" cy="29507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pic>
        <p:nvPicPr>
          <p:cNvPr id="301" name="Google Shape;301;p56"/>
          <p:cNvPicPr preferRelativeResize="0"/>
          <p:nvPr/>
        </p:nvPicPr>
        <p:blipFill>
          <a:blip r:embed="rId3">
            <a:alphaModFix/>
          </a:blip>
          <a:stretch>
            <a:fillRect/>
          </a:stretch>
        </p:blipFill>
        <p:spPr>
          <a:xfrm>
            <a:off x="5507768" y="0"/>
            <a:ext cx="3636232" cy="5143500"/>
          </a:xfrm>
          <a:prstGeom prst="rect">
            <a:avLst/>
          </a:prstGeom>
          <a:noFill/>
          <a:ln>
            <a:noFill/>
          </a:ln>
        </p:spPr>
      </p:pic>
      <p:sp>
        <p:nvSpPr>
          <p:cNvPr id="302" name="Google Shape;302;p56"/>
          <p:cNvSpPr txBox="1"/>
          <p:nvPr>
            <p:ph type="title"/>
          </p:nvPr>
        </p:nvSpPr>
        <p:spPr>
          <a:xfrm>
            <a:off x="0" y="266125"/>
            <a:ext cx="5507700" cy="572700"/>
          </a:xfrm>
          <a:prstGeom prst="rect">
            <a:avLst/>
          </a:prstGeom>
          <a:solidFill>
            <a:schemeClr val="accent1"/>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t>H.Z.A.D. and the Epic Win!</a:t>
            </a:r>
            <a:endParaRPr/>
          </a:p>
        </p:txBody>
      </p:sp>
      <p:sp>
        <p:nvSpPr>
          <p:cNvPr id="303" name="Google Shape;303;p56"/>
          <p:cNvSpPr txBox="1"/>
          <p:nvPr>
            <p:ph idx="1" type="body"/>
          </p:nvPr>
        </p:nvSpPr>
        <p:spPr>
          <a:xfrm>
            <a:off x="105750" y="1003975"/>
            <a:ext cx="5249400" cy="402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accent2"/>
                </a:solidFill>
              </a:rPr>
              <a:t>Do you want to be a zombie hero?</a:t>
            </a:r>
            <a:endParaRPr sz="2400">
              <a:solidFill>
                <a:schemeClr val="accent2"/>
              </a:solidFill>
            </a:endParaRPr>
          </a:p>
          <a:p>
            <a:pPr indent="0" lvl="0" marL="0" rtl="0" algn="ctr">
              <a:spcBef>
                <a:spcPts val="0"/>
              </a:spcBef>
              <a:spcAft>
                <a:spcPts val="0"/>
              </a:spcAft>
              <a:buNone/>
            </a:pPr>
            <a:r>
              <a:rPr lang="en">
                <a:solidFill>
                  <a:srgbClr val="00FF00"/>
                </a:solidFill>
              </a:rPr>
              <a:t>OR</a:t>
            </a:r>
            <a:endParaRPr>
              <a:solidFill>
                <a:srgbClr val="00FF00"/>
              </a:solidFill>
            </a:endParaRPr>
          </a:p>
          <a:p>
            <a:pPr indent="0" lvl="0" marL="0" rtl="0" algn="ctr">
              <a:spcBef>
                <a:spcPts val="0"/>
              </a:spcBef>
              <a:spcAft>
                <a:spcPts val="0"/>
              </a:spcAft>
              <a:buNone/>
            </a:pPr>
            <a:r>
              <a:rPr lang="en" sz="2400">
                <a:solidFill>
                  <a:schemeClr val="accent2"/>
                </a:solidFill>
              </a:rPr>
              <a:t>Will you become a member of the mindless zombie horde?</a:t>
            </a:r>
            <a:endParaRPr sz="2400">
              <a:solidFill>
                <a:schemeClr val="accent2"/>
              </a:solidFill>
            </a:endParaRPr>
          </a:p>
          <a:p>
            <a:pPr indent="0" lvl="0" marL="0" rtl="0" algn="l">
              <a:spcBef>
                <a:spcPts val="0"/>
              </a:spcBef>
              <a:spcAft>
                <a:spcPts val="0"/>
              </a:spcAft>
              <a:buNone/>
            </a:pPr>
            <a:r>
              <a:t/>
            </a:r>
            <a:endParaRPr sz="2400">
              <a:solidFill>
                <a:schemeClr val="accent2"/>
              </a:solidFill>
            </a:endParaRPr>
          </a:p>
          <a:p>
            <a:pPr indent="0" lvl="0" marL="0" rtl="0" algn="ctr">
              <a:spcBef>
                <a:spcPts val="0"/>
              </a:spcBef>
              <a:spcAft>
                <a:spcPts val="0"/>
              </a:spcAft>
              <a:buNone/>
            </a:pPr>
            <a:r>
              <a:rPr lang="en">
                <a:solidFill>
                  <a:schemeClr val="accent2"/>
                </a:solidFill>
              </a:rPr>
              <a:t>“Fortune favors the prepared mind.”</a:t>
            </a:r>
            <a:endParaRPr>
              <a:solidFill>
                <a:schemeClr val="accent2"/>
              </a:solidFill>
            </a:endParaRPr>
          </a:p>
          <a:p>
            <a:pPr indent="0" lvl="0" marL="0" rtl="0" algn="ctr">
              <a:spcBef>
                <a:spcPts val="0"/>
              </a:spcBef>
              <a:spcAft>
                <a:spcPts val="0"/>
              </a:spcAft>
              <a:buNone/>
            </a:pPr>
            <a:r>
              <a:t/>
            </a:r>
            <a:endParaRPr>
              <a:solidFill>
                <a:schemeClr val="accent2"/>
              </a:solidFill>
            </a:endParaRPr>
          </a:p>
          <a:p>
            <a:pPr indent="0" lvl="0" marL="0" rtl="0" algn="ctr">
              <a:spcBef>
                <a:spcPts val="0"/>
              </a:spcBef>
              <a:spcAft>
                <a:spcPts val="0"/>
              </a:spcAft>
              <a:buNone/>
            </a:pPr>
            <a:r>
              <a:rPr lang="en">
                <a:solidFill>
                  <a:schemeClr val="accent2"/>
                </a:solidFill>
              </a:rPr>
              <a:t>This could be you! </a:t>
            </a:r>
            <a:endParaRPr>
              <a:solidFill>
                <a:schemeClr val="accent2"/>
              </a:solidFill>
            </a:endParaRPr>
          </a:p>
          <a:p>
            <a:pPr indent="0" lvl="0" marL="0" rtl="0" algn="ctr">
              <a:spcBef>
                <a:spcPts val="0"/>
              </a:spcBef>
              <a:spcAft>
                <a:spcPts val="0"/>
              </a:spcAft>
              <a:buNone/>
            </a:pPr>
            <a:r>
              <a:rPr lang="en">
                <a:solidFill>
                  <a:schemeClr val="accent2"/>
                </a:solidFill>
              </a:rPr>
              <a:t>Want a chainsaw to be in your hands? Ask your teacher what you can do to prove yourself worthy of this elite winnable game item!  </a:t>
            </a:r>
            <a:endParaRPr>
              <a:solidFill>
                <a:schemeClr val="accent2"/>
              </a:solidFill>
            </a:endParaRPr>
          </a:p>
        </p:txBody>
      </p:sp>
      <p:pic>
        <p:nvPicPr>
          <p:cNvPr id="304" name="Google Shape;304;p56"/>
          <p:cNvPicPr preferRelativeResize="0"/>
          <p:nvPr/>
        </p:nvPicPr>
        <p:blipFill>
          <a:blip r:embed="rId4">
            <a:alphaModFix/>
          </a:blip>
          <a:stretch>
            <a:fillRect/>
          </a:stretch>
        </p:blipFill>
        <p:spPr>
          <a:xfrm>
            <a:off x="6300950" y="2540725"/>
            <a:ext cx="2296328" cy="1623402"/>
          </a:xfrm>
          <a:prstGeom prst="rect">
            <a:avLst/>
          </a:prstGeom>
          <a:noFill/>
          <a:ln cap="flat" cmpd="sng" w="28575">
            <a:solidFill>
              <a:srgbClr val="00FF00"/>
            </a:solidFill>
            <a:prstDash val="solid"/>
            <a:round/>
            <a:headEnd len="sm" w="sm" type="none"/>
            <a:tailEnd len="sm" w="sm" type="none"/>
          </a:ln>
        </p:spPr>
      </p:pic>
      <p:sp>
        <p:nvSpPr>
          <p:cNvPr id="305" name="Google Shape;305;p56"/>
          <p:cNvSpPr txBox="1"/>
          <p:nvPr/>
        </p:nvSpPr>
        <p:spPr>
          <a:xfrm>
            <a:off x="6634838" y="1175100"/>
            <a:ext cx="1382100" cy="12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6AA84F"/>
                </a:solidFill>
              </a:rPr>
              <a:t>Nikki, Andy</a:t>
            </a:r>
            <a:endParaRPr b="1" sz="2400">
              <a:solidFill>
                <a:srgbClr val="6AA84F"/>
              </a:solidFill>
            </a:endParaRPr>
          </a:p>
          <a:p>
            <a:pPr indent="0" lvl="0" marL="0" rtl="0" algn="ctr">
              <a:spcBef>
                <a:spcPts val="0"/>
              </a:spcBef>
              <a:spcAft>
                <a:spcPts val="0"/>
              </a:spcAft>
              <a:buNone/>
            </a:pPr>
            <a:r>
              <a:rPr b="1" lang="en" sz="3000">
                <a:solidFill>
                  <a:srgbClr val="6AA84F"/>
                </a:solidFill>
              </a:rPr>
              <a:t>You?</a:t>
            </a:r>
            <a:endParaRPr b="1" sz="3000">
              <a:solidFill>
                <a:srgbClr val="6AA84F"/>
              </a:solidFill>
            </a:endParaRPr>
          </a:p>
        </p:txBody>
      </p:sp>
      <p:sp>
        <p:nvSpPr>
          <p:cNvPr id="306" name="Google Shape;306;p56"/>
          <p:cNvSpPr txBox="1"/>
          <p:nvPr/>
        </p:nvSpPr>
        <p:spPr>
          <a:xfrm>
            <a:off x="7920100" y="4761500"/>
            <a:ext cx="1175100" cy="31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rgbClr val="00FF00"/>
                </a:solidFill>
              </a:rPr>
              <a:t>Your surviving friends who are not as cool as you, or zombies.</a:t>
            </a:r>
            <a:endParaRPr sz="600">
              <a:solidFill>
                <a:srgbClr val="00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39"/>
          <p:cNvSpPr txBox="1"/>
          <p:nvPr/>
        </p:nvSpPr>
        <p:spPr>
          <a:xfrm>
            <a:off x="879300" y="1512650"/>
            <a:ext cx="3642300" cy="5559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400">
                <a:solidFill>
                  <a:srgbClr val="FFFBF0"/>
                </a:solidFill>
                <a:latin typeface="Amatic SC"/>
                <a:ea typeface="Amatic SC"/>
                <a:cs typeface="Amatic SC"/>
                <a:sym typeface="Amatic SC"/>
              </a:rPr>
              <a:t>A </a:t>
            </a:r>
            <a:r>
              <a:rPr i="1" lang="en" sz="2400">
                <a:solidFill>
                  <a:srgbClr val="FFFBF0"/>
                </a:solidFill>
                <a:latin typeface="Amatic SC"/>
                <a:ea typeface="Amatic SC"/>
                <a:cs typeface="Amatic SC"/>
                <a:sym typeface="Amatic SC"/>
              </a:rPr>
              <a:t>GAmification Schoolhouse</a:t>
            </a:r>
            <a:r>
              <a:rPr lang="en" sz="2400">
                <a:solidFill>
                  <a:srgbClr val="FFFBF0"/>
                </a:solidFill>
                <a:latin typeface="Amatic SC"/>
                <a:ea typeface="Amatic SC"/>
                <a:cs typeface="Amatic SC"/>
                <a:sym typeface="Amatic SC"/>
              </a:rPr>
              <a:t>  creation</a:t>
            </a:r>
            <a:endParaRPr sz="2400">
              <a:solidFill>
                <a:srgbClr val="FFFBF0"/>
              </a:solidFill>
              <a:latin typeface="Amatic SC"/>
              <a:ea typeface="Amatic SC"/>
              <a:cs typeface="Amatic SC"/>
              <a:sym typeface="Amatic SC"/>
            </a:endParaRPr>
          </a:p>
        </p:txBody>
      </p:sp>
      <p:sp>
        <p:nvSpPr>
          <p:cNvPr id="169" name="Google Shape;169;p39"/>
          <p:cNvSpPr txBox="1"/>
          <p:nvPr/>
        </p:nvSpPr>
        <p:spPr>
          <a:xfrm>
            <a:off x="148775" y="4068825"/>
            <a:ext cx="6315900" cy="11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Old Standard TT"/>
                <a:ea typeface="Old Standard TT"/>
                <a:cs typeface="Old Standard TT"/>
                <a:sym typeface="Old Standard TT"/>
              </a:rPr>
              <a:t>Designed and written by </a:t>
            </a:r>
            <a:br>
              <a:rPr b="1" lang="en" sz="2400">
                <a:solidFill>
                  <a:srgbClr val="B7B7B7"/>
                </a:solidFill>
                <a:latin typeface="Old Standard TT"/>
                <a:ea typeface="Old Standard TT"/>
                <a:cs typeface="Old Standard TT"/>
                <a:sym typeface="Old Standard TT"/>
              </a:rPr>
            </a:br>
            <a:r>
              <a:rPr lang="en" sz="2400">
                <a:solidFill>
                  <a:srgbClr val="00FF00"/>
                </a:solidFill>
                <a:latin typeface="Eater"/>
                <a:ea typeface="Eater"/>
                <a:cs typeface="Eater"/>
                <a:sym typeface="Eater"/>
              </a:rPr>
              <a:t>Eric Nelson</a:t>
            </a:r>
            <a:endParaRPr sz="1800">
              <a:solidFill>
                <a:srgbClr val="00FF00"/>
              </a:solidFill>
              <a:latin typeface="Eater"/>
              <a:ea typeface="Eater"/>
              <a:cs typeface="Eater"/>
              <a:sym typeface="Eater"/>
            </a:endParaRPr>
          </a:p>
          <a:p>
            <a:pPr indent="0" lvl="0" marL="0" rtl="0" algn="l">
              <a:spcBef>
                <a:spcPts val="0"/>
              </a:spcBef>
              <a:spcAft>
                <a:spcPts val="0"/>
              </a:spcAft>
              <a:buNone/>
            </a:pPr>
            <a:r>
              <a:t/>
            </a:r>
            <a:endParaRPr b="1" sz="1800">
              <a:solidFill>
                <a:srgbClr val="B7B7B7"/>
              </a:solidFill>
              <a:latin typeface="Old Standard TT"/>
              <a:ea typeface="Old Standard TT"/>
              <a:cs typeface="Old Standard TT"/>
              <a:sym typeface="Old Standard TT"/>
            </a:endParaRPr>
          </a:p>
        </p:txBody>
      </p:sp>
      <p:sp>
        <p:nvSpPr>
          <p:cNvPr id="170" name="Google Shape;170;p39"/>
          <p:cNvSpPr txBox="1"/>
          <p:nvPr/>
        </p:nvSpPr>
        <p:spPr>
          <a:xfrm>
            <a:off x="1545625" y="34350"/>
            <a:ext cx="6155400" cy="1584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rgbClr val="00FF00"/>
                </a:solidFill>
                <a:latin typeface="Eater"/>
                <a:ea typeface="Eater"/>
                <a:cs typeface="Eater"/>
                <a:sym typeface="Eater"/>
              </a:rPr>
              <a:t>Happy Zombie </a:t>
            </a:r>
            <a:endParaRPr sz="4800">
              <a:solidFill>
                <a:srgbClr val="00FF00"/>
              </a:solidFill>
              <a:latin typeface="Eater"/>
              <a:ea typeface="Eater"/>
              <a:cs typeface="Eater"/>
              <a:sym typeface="Eater"/>
            </a:endParaRPr>
          </a:p>
          <a:p>
            <a:pPr indent="0" lvl="0" marL="0" rtl="0" algn="ctr">
              <a:spcBef>
                <a:spcPts val="0"/>
              </a:spcBef>
              <a:spcAft>
                <a:spcPts val="0"/>
              </a:spcAft>
              <a:buNone/>
            </a:pPr>
            <a:r>
              <a:rPr lang="en" sz="4800">
                <a:solidFill>
                  <a:srgbClr val="00FF00"/>
                </a:solidFill>
                <a:latin typeface="Eater"/>
                <a:ea typeface="Eater"/>
                <a:cs typeface="Eater"/>
                <a:sym typeface="Eater"/>
              </a:rPr>
              <a:t>Apocalypse Day</a:t>
            </a:r>
            <a:endParaRPr sz="1800">
              <a:solidFill>
                <a:srgbClr val="FFFBF0"/>
              </a:solidFill>
              <a:latin typeface="Georgia"/>
              <a:ea typeface="Georgia"/>
              <a:cs typeface="Georgia"/>
              <a:sym typeface="Georgia"/>
            </a:endParaRPr>
          </a:p>
        </p:txBody>
      </p:sp>
      <p:sp>
        <p:nvSpPr>
          <p:cNvPr id="171" name="Google Shape;171;p39"/>
          <p:cNvSpPr txBox="1"/>
          <p:nvPr/>
        </p:nvSpPr>
        <p:spPr>
          <a:xfrm>
            <a:off x="4582225" y="1476900"/>
            <a:ext cx="3000000" cy="555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26A69A"/>
                </a:solidFill>
                <a:latin typeface="Georgia"/>
                <a:ea typeface="Georgia"/>
                <a:cs typeface="Georgia"/>
                <a:sym typeface="Georgia"/>
              </a:rPr>
              <a:t> </a:t>
            </a:r>
            <a:r>
              <a:rPr lang="en">
                <a:solidFill>
                  <a:srgbClr val="26A69A"/>
                </a:solidFill>
                <a:latin typeface="Georgia"/>
                <a:ea typeface="Georgia"/>
                <a:cs typeface="Georgia"/>
                <a:sym typeface="Georgia"/>
              </a:rPr>
              <a:t>Version 1.1 | Copyright 2016-2020 </a:t>
            </a:r>
            <a:endParaRPr>
              <a:solidFill>
                <a:srgbClr val="26A69A"/>
              </a:solidFill>
              <a:latin typeface="Georgia"/>
              <a:ea typeface="Georgia"/>
              <a:cs typeface="Georgia"/>
              <a:sym typeface="Georgia"/>
            </a:endParaRPr>
          </a:p>
        </p:txBody>
      </p:sp>
      <p:pic>
        <p:nvPicPr>
          <p:cNvPr id="172" name="Google Shape;172;p39"/>
          <p:cNvPicPr preferRelativeResize="0"/>
          <p:nvPr/>
        </p:nvPicPr>
        <p:blipFill>
          <a:blip r:embed="rId3">
            <a:alphaModFix/>
          </a:blip>
          <a:stretch>
            <a:fillRect/>
          </a:stretch>
        </p:blipFill>
        <p:spPr>
          <a:xfrm>
            <a:off x="1476937" y="2068550"/>
            <a:ext cx="2865273" cy="2025627"/>
          </a:xfrm>
          <a:prstGeom prst="rect">
            <a:avLst/>
          </a:prstGeom>
          <a:noFill/>
          <a:ln>
            <a:noFill/>
          </a:ln>
        </p:spPr>
      </p:pic>
      <p:pic>
        <p:nvPicPr>
          <p:cNvPr id="173" name="Google Shape;173;p39"/>
          <p:cNvPicPr preferRelativeResize="0"/>
          <p:nvPr/>
        </p:nvPicPr>
        <p:blipFill>
          <a:blip r:embed="rId4">
            <a:alphaModFix/>
          </a:blip>
          <a:stretch>
            <a:fillRect/>
          </a:stretch>
        </p:blipFill>
        <p:spPr>
          <a:xfrm>
            <a:off x="4656238" y="2032800"/>
            <a:ext cx="2865274" cy="2097119"/>
          </a:xfrm>
          <a:prstGeom prst="rect">
            <a:avLst/>
          </a:prstGeom>
          <a:noFill/>
          <a:ln>
            <a:noFill/>
          </a:ln>
        </p:spPr>
      </p:pic>
      <p:sp>
        <p:nvSpPr>
          <p:cNvPr id="174" name="Google Shape;174;p39"/>
          <p:cNvSpPr txBox="1"/>
          <p:nvPr/>
        </p:nvSpPr>
        <p:spPr>
          <a:xfrm>
            <a:off x="4588875" y="4217950"/>
            <a:ext cx="3000000" cy="6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B7B7B7"/>
                </a:solidFill>
                <a:latin typeface="Old Standard TT"/>
                <a:ea typeface="Old Standard TT"/>
                <a:cs typeface="Old Standard TT"/>
                <a:sym typeface="Old Standard TT"/>
              </a:rPr>
              <a:t>Artwork by  </a:t>
            </a:r>
            <a:br>
              <a:rPr b="1" lang="en" sz="1800">
                <a:solidFill>
                  <a:srgbClr val="B7B7B7"/>
                </a:solidFill>
                <a:latin typeface="Old Standard TT"/>
                <a:ea typeface="Old Standard TT"/>
                <a:cs typeface="Old Standard TT"/>
                <a:sym typeface="Old Standard TT"/>
              </a:rPr>
            </a:br>
            <a:r>
              <a:rPr lang="en">
                <a:solidFill>
                  <a:srgbClr val="00FF00"/>
                </a:solidFill>
                <a:latin typeface="Eater"/>
                <a:ea typeface="Eater"/>
                <a:cs typeface="Eater"/>
                <a:sym typeface="Eater"/>
              </a:rPr>
              <a:t>Gergana Zmiycharova</a:t>
            </a:r>
            <a:r>
              <a:rPr b="1" lang="en" sz="1800">
                <a:solidFill>
                  <a:srgbClr val="B7B7B7"/>
                </a:solidFill>
                <a:latin typeface="Old Standard TT"/>
                <a:ea typeface="Old Standard TT"/>
                <a:cs typeface="Old Standard TT"/>
                <a:sym typeface="Old Standard TT"/>
              </a:rPr>
              <a:t> </a:t>
            </a:r>
            <a:endParaRPr b="1" sz="1800">
              <a:solidFill>
                <a:srgbClr val="B7B7B7"/>
              </a:solidFill>
              <a:latin typeface="Old Standard TT"/>
              <a:ea typeface="Old Standard TT"/>
              <a:cs typeface="Old Standard TT"/>
              <a:sym typeface="Old Standard T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57"/>
          <p:cNvSpPr txBox="1"/>
          <p:nvPr>
            <p:ph type="title"/>
          </p:nvPr>
        </p:nvSpPr>
        <p:spPr>
          <a:xfrm>
            <a:off x="835275" y="327525"/>
            <a:ext cx="2954400" cy="1360800"/>
          </a:xfrm>
          <a:prstGeom prst="rect">
            <a:avLst/>
          </a:prstGeom>
          <a:solidFill>
            <a:schemeClr val="accent1"/>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t>H.Z.A.D. </a:t>
            </a:r>
            <a:endParaRPr/>
          </a:p>
          <a:p>
            <a:pPr indent="0" lvl="0" marL="0" rtl="0" algn="ctr">
              <a:spcBef>
                <a:spcPts val="0"/>
              </a:spcBef>
              <a:spcAft>
                <a:spcPts val="0"/>
              </a:spcAft>
              <a:buNone/>
            </a:pPr>
            <a:r>
              <a:rPr lang="en"/>
              <a:t>Trading in Food &amp; Water</a:t>
            </a:r>
            <a:endParaRPr/>
          </a:p>
        </p:txBody>
      </p:sp>
      <p:sp>
        <p:nvSpPr>
          <p:cNvPr id="312" name="Google Shape;312;p57"/>
          <p:cNvSpPr txBox="1"/>
          <p:nvPr>
            <p:ph idx="1" type="body"/>
          </p:nvPr>
        </p:nvSpPr>
        <p:spPr>
          <a:xfrm>
            <a:off x="4667500" y="145550"/>
            <a:ext cx="4340700" cy="4886400"/>
          </a:xfrm>
          <a:prstGeom prst="rect">
            <a:avLst/>
          </a:prstGeom>
          <a:solidFill>
            <a:srgbClr val="D9EAD3"/>
          </a:solidFill>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0000"/>
                </a:solidFill>
              </a:rPr>
              <a:t>On </a:t>
            </a:r>
            <a:r>
              <a:rPr b="1" i="1" lang="en">
                <a:solidFill>
                  <a:srgbClr val="000000"/>
                </a:solidFill>
              </a:rPr>
              <a:t>Happy Zombie Apocalypse Day</a:t>
            </a:r>
            <a:r>
              <a:rPr lang="en">
                <a:solidFill>
                  <a:srgbClr val="000000"/>
                </a:solidFill>
              </a:rPr>
              <a:t>, your preparations will pay off. Before the rolling of any dice, you will be given a chance to trade in any of the food and water tokens you have managed to collect in you preparations. Your teacher will provide you with a price list for the cost of various items local starving survivors are willing to trade for your food and/or water. You are about to make your final dash to rescue. Take a final sip of water, and trade it all to improve your chances in your final dash to safety.  The prices, once set, are not negotiable.</a:t>
            </a:r>
            <a:endParaRPr>
              <a:solidFill>
                <a:srgbClr val="000000"/>
              </a:solidFill>
            </a:endParaRPr>
          </a:p>
        </p:txBody>
      </p:sp>
      <p:pic>
        <p:nvPicPr>
          <p:cNvPr id="313" name="Google Shape;313;p57"/>
          <p:cNvPicPr preferRelativeResize="0"/>
          <p:nvPr/>
        </p:nvPicPr>
        <p:blipFill>
          <a:blip r:embed="rId3">
            <a:alphaModFix/>
          </a:blip>
          <a:stretch>
            <a:fillRect/>
          </a:stretch>
        </p:blipFill>
        <p:spPr>
          <a:xfrm>
            <a:off x="84350" y="1881550"/>
            <a:ext cx="4456256" cy="3150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H.Z.A.D. store.  All sales are… final.</a:t>
            </a:r>
            <a:endParaRPr/>
          </a:p>
        </p:txBody>
      </p:sp>
      <p:sp>
        <p:nvSpPr>
          <p:cNvPr id="319" name="Google Shape;319;p58"/>
          <p:cNvSpPr txBox="1"/>
          <p:nvPr>
            <p:ph idx="1" type="body"/>
          </p:nvPr>
        </p:nvSpPr>
        <p:spPr>
          <a:xfrm>
            <a:off x="311700" y="1152475"/>
            <a:ext cx="4074000" cy="26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Aid-		1 food/water		</a:t>
            </a:r>
            <a:endParaRPr/>
          </a:p>
          <a:p>
            <a:pPr indent="0" lvl="0" marL="0" rtl="0" algn="l">
              <a:spcBef>
                <a:spcPts val="1600"/>
              </a:spcBef>
              <a:spcAft>
                <a:spcPts val="0"/>
              </a:spcAft>
              <a:buNone/>
            </a:pPr>
            <a:r>
              <a:rPr lang="en"/>
              <a:t>Adv. First Aid-	3 food/water</a:t>
            </a:r>
            <a:endParaRPr/>
          </a:p>
          <a:p>
            <a:pPr indent="0" lvl="0" marL="0" rtl="0" algn="l">
              <a:spcBef>
                <a:spcPts val="1600"/>
              </a:spcBef>
              <a:spcAft>
                <a:spcPts val="0"/>
              </a:spcAft>
              <a:buNone/>
            </a:pPr>
            <a:r>
              <a:rPr lang="en"/>
              <a:t>Z.A.P.-			2 food/water</a:t>
            </a:r>
            <a:endParaRPr/>
          </a:p>
          <a:p>
            <a:pPr indent="0" lvl="0" marL="0" rtl="0" algn="l">
              <a:spcBef>
                <a:spcPts val="1600"/>
              </a:spcBef>
              <a:spcAft>
                <a:spcPts val="1600"/>
              </a:spcAft>
              <a:buNone/>
            </a:pPr>
            <a:r>
              <a:rPr lang="en"/>
              <a:t>Bieber Bomb-	4 food/water</a:t>
            </a:r>
            <a:endParaRPr/>
          </a:p>
        </p:txBody>
      </p:sp>
      <p:sp>
        <p:nvSpPr>
          <p:cNvPr id="320" name="Google Shape;320;p58"/>
          <p:cNvSpPr txBox="1"/>
          <p:nvPr>
            <p:ph idx="1" type="body"/>
          </p:nvPr>
        </p:nvSpPr>
        <p:spPr>
          <a:xfrm>
            <a:off x="4758300" y="1152475"/>
            <a:ext cx="4074000" cy="2667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u="sng"/>
              <a:t>Elite Items</a:t>
            </a:r>
            <a:r>
              <a:rPr b="1" lang="en"/>
              <a:t>  </a:t>
            </a:r>
            <a:r>
              <a:rPr lang="en"/>
              <a:t>Open for trade, not sale</a:t>
            </a:r>
            <a:endParaRPr/>
          </a:p>
          <a:p>
            <a:pPr indent="0" lvl="0" marL="0" rtl="0" algn="l">
              <a:lnSpc>
                <a:spcPct val="100000"/>
              </a:lnSpc>
              <a:spcBef>
                <a:spcPts val="0"/>
              </a:spcBef>
              <a:spcAft>
                <a:spcPts val="0"/>
              </a:spcAft>
              <a:buNone/>
            </a:pPr>
            <a:r>
              <a:t/>
            </a:r>
            <a:endParaRPr b="1"/>
          </a:p>
          <a:p>
            <a:pPr indent="0" lvl="0" marL="0" rtl="0" algn="l">
              <a:spcBef>
                <a:spcPts val="0"/>
              </a:spcBef>
              <a:spcAft>
                <a:spcPts val="0"/>
              </a:spcAft>
              <a:buNone/>
            </a:pPr>
            <a:r>
              <a:rPr b="1" lang="en"/>
              <a:t>Chainsaw- </a:t>
            </a:r>
            <a:r>
              <a:rPr lang="en">
                <a:solidFill>
                  <a:srgbClr val="FFFF00"/>
                </a:solidFill>
              </a:rPr>
              <a:t>Teacher created win condition</a:t>
            </a:r>
            <a:endParaRPr>
              <a:solidFill>
                <a:srgbClr val="FFFF00"/>
              </a:solidFill>
            </a:endParaRPr>
          </a:p>
          <a:p>
            <a:pPr indent="0" lvl="0" marL="0" rtl="0" algn="l">
              <a:spcBef>
                <a:spcPts val="1600"/>
              </a:spcBef>
              <a:spcAft>
                <a:spcPts val="0"/>
              </a:spcAft>
              <a:buNone/>
            </a:pPr>
            <a:r>
              <a:rPr b="1" lang="en"/>
              <a:t>Backpack</a:t>
            </a:r>
            <a:r>
              <a:rPr lang="en"/>
              <a:t>- </a:t>
            </a:r>
            <a:r>
              <a:rPr lang="en">
                <a:solidFill>
                  <a:srgbClr val="FFFF00"/>
                </a:solidFill>
              </a:rPr>
              <a:t>Teacher created win condition</a:t>
            </a:r>
            <a:endParaRPr>
              <a:solidFill>
                <a:srgbClr val="FFFF00"/>
              </a:solidFill>
            </a:endParaRPr>
          </a:p>
          <a:p>
            <a:pPr indent="0" lvl="0" marL="0" rtl="0" algn="l">
              <a:spcBef>
                <a:spcPts val="1600"/>
              </a:spcBef>
              <a:spcAft>
                <a:spcPts val="1600"/>
              </a:spcAft>
              <a:buNone/>
            </a:pPr>
            <a:r>
              <a:t/>
            </a:r>
            <a:endParaRPr/>
          </a:p>
        </p:txBody>
      </p:sp>
      <p:sp>
        <p:nvSpPr>
          <p:cNvPr id="321" name="Google Shape;321;p58"/>
          <p:cNvSpPr txBox="1"/>
          <p:nvPr/>
        </p:nvSpPr>
        <p:spPr>
          <a:xfrm>
            <a:off x="434925" y="3954525"/>
            <a:ext cx="8397300" cy="7257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Prices subject to change.  It’s the Apocalypse, you expect </a:t>
            </a:r>
            <a:r>
              <a:rPr lang="en"/>
              <a:t>consistency</a:t>
            </a:r>
            <a:r>
              <a:rPr lang="en"/>
              <a: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59"/>
          <p:cNvSpPr txBox="1"/>
          <p:nvPr>
            <p:ph type="title"/>
          </p:nvPr>
        </p:nvSpPr>
        <p:spPr>
          <a:xfrm>
            <a:off x="0" y="0"/>
            <a:ext cx="91440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lang="en"/>
              <a:t>Game Items - First Aid and Advanced First Aid</a:t>
            </a:r>
            <a:endParaRPr/>
          </a:p>
        </p:txBody>
      </p:sp>
      <p:sp>
        <p:nvSpPr>
          <p:cNvPr id="327" name="Google Shape;327;p59"/>
          <p:cNvSpPr txBox="1"/>
          <p:nvPr>
            <p:ph idx="1" type="body"/>
          </p:nvPr>
        </p:nvSpPr>
        <p:spPr>
          <a:xfrm>
            <a:off x="151800" y="572700"/>
            <a:ext cx="4936500" cy="442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u="sng"/>
              <a:t>First Aid</a:t>
            </a:r>
            <a:r>
              <a:rPr b="1" lang="en"/>
              <a:t>: </a:t>
            </a:r>
            <a:r>
              <a:rPr lang="en"/>
              <a:t>Not just band aids. A good basic kit has bandages, pads, antiseptic, scissors, tape, and other supplies needed to treat small cuts, dress small wounds, and prevent infection.</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b="1" lang="en" u="sng"/>
              <a:t>Advanced First Aid</a:t>
            </a:r>
            <a:r>
              <a:rPr lang="en"/>
              <a:t>:</a:t>
            </a:r>
            <a:r>
              <a:rPr lang="en"/>
              <a:t> </a:t>
            </a:r>
            <a:r>
              <a:rPr lang="en"/>
              <a:t>A field medic in a bag.  Ideally used by someone with training, this kit has additional supplies and tools that would allow a user to stitch and treat wounds, provide pain relief, and perhaps even a charged AED!</a:t>
            </a:r>
            <a:endParaRPr/>
          </a:p>
          <a:p>
            <a:pPr indent="0" lvl="0" marL="0" rtl="0" algn="l">
              <a:spcBef>
                <a:spcPts val="0"/>
              </a:spcBef>
              <a:spcAft>
                <a:spcPts val="0"/>
              </a:spcAft>
              <a:buClr>
                <a:srgbClr val="000000"/>
              </a:buClr>
              <a:buSzPts val="1100"/>
              <a:buFont typeface="Arial"/>
              <a:buNone/>
            </a:pPr>
            <a:r>
              <a:t/>
            </a:r>
            <a:endParaRPr sz="600"/>
          </a:p>
          <a:p>
            <a:pPr indent="-317500" lvl="0" marL="457200" rtl="0" algn="l">
              <a:spcBef>
                <a:spcPts val="0"/>
              </a:spcBef>
              <a:spcAft>
                <a:spcPts val="0"/>
              </a:spcAft>
              <a:buSzPts val="1400"/>
              <a:buChar char="●"/>
            </a:pPr>
            <a:r>
              <a:rPr lang="en" sz="1400"/>
              <a:t>If any family member has a </a:t>
            </a:r>
            <a:r>
              <a:rPr lang="en" sz="1400"/>
              <a:t>prescription</a:t>
            </a:r>
            <a:r>
              <a:rPr lang="en" sz="1400"/>
              <a:t> drug need a 1 month </a:t>
            </a:r>
            <a:r>
              <a:rPr lang="en" sz="1400"/>
              <a:t>supply of that drug</a:t>
            </a:r>
            <a:r>
              <a:rPr lang="en" sz="1400"/>
              <a:t> should alway be kept in your 1st aid kit.</a:t>
            </a:r>
            <a:endParaRPr sz="1400"/>
          </a:p>
          <a:p>
            <a:pPr indent="0" lvl="0" marL="0" rtl="0" algn="l">
              <a:spcBef>
                <a:spcPts val="0"/>
              </a:spcBef>
              <a:spcAft>
                <a:spcPts val="1600"/>
              </a:spcAft>
              <a:buNone/>
            </a:pPr>
            <a:r>
              <a:t/>
            </a:r>
            <a:endParaRPr/>
          </a:p>
        </p:txBody>
      </p:sp>
      <p:sp>
        <p:nvSpPr>
          <p:cNvPr id="328" name="Google Shape;328;p59"/>
          <p:cNvSpPr txBox="1"/>
          <p:nvPr/>
        </p:nvSpPr>
        <p:spPr>
          <a:xfrm>
            <a:off x="5240850" y="4071425"/>
            <a:ext cx="3750600" cy="8286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Game Effects</a:t>
            </a:r>
            <a:endParaRPr b="1"/>
          </a:p>
          <a:p>
            <a:pPr indent="0" lvl="0" marL="0" rtl="0" algn="l">
              <a:spcBef>
                <a:spcPts val="0"/>
              </a:spcBef>
              <a:spcAft>
                <a:spcPts val="0"/>
              </a:spcAft>
              <a:buNone/>
            </a:pPr>
            <a:r>
              <a:rPr b="1" lang="en"/>
              <a:t>1st Aid: +1 to any rolled dice (1 per dice)</a:t>
            </a:r>
            <a:endParaRPr b="1"/>
          </a:p>
          <a:p>
            <a:pPr indent="0" lvl="0" marL="0" rtl="0" algn="l">
              <a:spcBef>
                <a:spcPts val="0"/>
              </a:spcBef>
              <a:spcAft>
                <a:spcPts val="0"/>
              </a:spcAft>
              <a:buNone/>
            </a:pPr>
            <a:r>
              <a:rPr b="1" lang="en"/>
              <a:t>Advanced 1st Aid: Like 1st Aid but +2</a:t>
            </a:r>
            <a:endParaRPr b="1"/>
          </a:p>
        </p:txBody>
      </p:sp>
      <p:pic>
        <p:nvPicPr>
          <p:cNvPr id="329" name="Google Shape;329;p59"/>
          <p:cNvPicPr preferRelativeResize="0"/>
          <p:nvPr/>
        </p:nvPicPr>
        <p:blipFill>
          <a:blip r:embed="rId3">
            <a:alphaModFix/>
          </a:blip>
          <a:stretch>
            <a:fillRect/>
          </a:stretch>
        </p:blipFill>
        <p:spPr>
          <a:xfrm>
            <a:off x="5088300" y="725100"/>
            <a:ext cx="4055704" cy="286721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60"/>
          <p:cNvSpPr txBox="1"/>
          <p:nvPr>
            <p:ph type="title"/>
          </p:nvPr>
        </p:nvSpPr>
        <p:spPr>
          <a:xfrm>
            <a:off x="0" y="0"/>
            <a:ext cx="91440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lang="en"/>
              <a:t>Game </a:t>
            </a:r>
            <a:r>
              <a:rPr lang="en"/>
              <a:t>Items - Z.A.P.</a:t>
            </a:r>
            <a:endParaRPr/>
          </a:p>
        </p:txBody>
      </p:sp>
      <p:sp>
        <p:nvSpPr>
          <p:cNvPr id="335" name="Google Shape;335;p60"/>
          <p:cNvSpPr txBox="1"/>
          <p:nvPr>
            <p:ph idx="1" type="body"/>
          </p:nvPr>
        </p:nvSpPr>
        <p:spPr>
          <a:xfrm>
            <a:off x="59725" y="572700"/>
            <a:ext cx="5098800" cy="457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u="sng"/>
              <a:t>Z</a:t>
            </a:r>
            <a:r>
              <a:rPr b="1" lang="en"/>
              <a:t>ombie </a:t>
            </a:r>
            <a:r>
              <a:rPr b="1" lang="en" u="sng"/>
              <a:t>A</a:t>
            </a:r>
            <a:r>
              <a:rPr b="1" lang="en"/>
              <a:t>ffecting </a:t>
            </a:r>
            <a:r>
              <a:rPr b="1" lang="en" u="sng"/>
              <a:t>P</a:t>
            </a:r>
            <a:r>
              <a:rPr b="1" lang="en"/>
              <a:t>athogen</a:t>
            </a:r>
            <a:r>
              <a:rPr lang="en"/>
              <a:t>:  Some discoveries come almost too late to make a difference. Soon after the plague began rumors talked about attempts to engineer a pathogen that would affect zombies but not harm humans.  Using a highly modified version of a </a:t>
            </a:r>
            <a:r>
              <a:rPr i="1" lang="en"/>
              <a:t>Necrotizing fasciitis</a:t>
            </a:r>
            <a:r>
              <a:rPr lang="en"/>
              <a:t> (flesh eating) pathogen, scientists succeeded, but is it too late? This version of the bacteria causes the arms and legs of a zombie to become useless, and soon after, fall off. The pathogen is released as an aerosol. Humans who breath enough of this aerosol will only experience the loss of all hair. No one yet knows if it will regrow.</a:t>
            </a:r>
            <a:endParaRPr/>
          </a:p>
        </p:txBody>
      </p:sp>
      <p:sp>
        <p:nvSpPr>
          <p:cNvPr id="336" name="Google Shape;336;p60"/>
          <p:cNvSpPr txBox="1"/>
          <p:nvPr/>
        </p:nvSpPr>
        <p:spPr>
          <a:xfrm>
            <a:off x="5240850" y="4071425"/>
            <a:ext cx="3750600" cy="8286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Game Effect</a:t>
            </a:r>
            <a:endParaRPr b="1"/>
          </a:p>
          <a:p>
            <a:pPr indent="0" lvl="0" marL="0" rtl="0" algn="l">
              <a:spcBef>
                <a:spcPts val="0"/>
              </a:spcBef>
              <a:spcAft>
                <a:spcPts val="0"/>
              </a:spcAft>
              <a:buNone/>
            </a:pPr>
            <a:r>
              <a:rPr b="1" lang="en"/>
              <a:t>During the final rolls, you may pick up and reroll 1 die</a:t>
            </a:r>
            <a:endParaRPr b="1" i="1"/>
          </a:p>
        </p:txBody>
      </p:sp>
      <p:pic>
        <p:nvPicPr>
          <p:cNvPr id="337" name="Google Shape;337;p60"/>
          <p:cNvPicPr preferRelativeResize="0"/>
          <p:nvPr/>
        </p:nvPicPr>
        <p:blipFill>
          <a:blip r:embed="rId3">
            <a:alphaModFix/>
          </a:blip>
          <a:stretch>
            <a:fillRect/>
          </a:stretch>
        </p:blipFill>
        <p:spPr>
          <a:xfrm>
            <a:off x="5088300" y="725100"/>
            <a:ext cx="3986000" cy="2817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61"/>
          <p:cNvSpPr txBox="1"/>
          <p:nvPr>
            <p:ph type="title"/>
          </p:nvPr>
        </p:nvSpPr>
        <p:spPr>
          <a:xfrm>
            <a:off x="0" y="0"/>
            <a:ext cx="91440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lang="en"/>
              <a:t>Game </a:t>
            </a:r>
            <a:r>
              <a:rPr lang="en"/>
              <a:t>Items - The Bieber Bomb</a:t>
            </a:r>
            <a:endParaRPr/>
          </a:p>
        </p:txBody>
      </p:sp>
      <p:sp>
        <p:nvSpPr>
          <p:cNvPr id="343" name="Google Shape;343;p61"/>
          <p:cNvSpPr txBox="1"/>
          <p:nvPr>
            <p:ph idx="1" type="body"/>
          </p:nvPr>
        </p:nvSpPr>
        <p:spPr>
          <a:xfrm>
            <a:off x="151800" y="572700"/>
            <a:ext cx="4936500" cy="442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discoveries are intentional; others are found by accident. During the zombie apocalypse, it was found quite accidentally that the melodies of one Justin Bieber had a unique effect on zombies. Upon hearing the voice of Justin Bieber, zombies will stop and sway to the music.    </a:t>
            </a:r>
            <a:endParaRPr/>
          </a:p>
          <a:p>
            <a:pPr indent="0" lvl="0" marL="0" rtl="0" algn="l">
              <a:spcBef>
                <a:spcPts val="1600"/>
              </a:spcBef>
              <a:spcAft>
                <a:spcPts val="1600"/>
              </a:spcAft>
              <a:buNone/>
            </a:pPr>
            <a:r>
              <a:rPr lang="en"/>
              <a:t>Almost </a:t>
            </a:r>
            <a:r>
              <a:rPr lang="en"/>
              <a:t>instantaneously</a:t>
            </a:r>
            <a:r>
              <a:rPr lang="en"/>
              <a:t> a number of teen fans of Justin Bieber became very smug as new friends huddled around their device. But beware! Do not let yourself get surrounded.    If the music stop, so do you!  Best to drop the device and run away.</a:t>
            </a:r>
            <a:endParaRPr/>
          </a:p>
        </p:txBody>
      </p:sp>
      <p:pic>
        <p:nvPicPr>
          <p:cNvPr id="344" name="Google Shape;344;p61"/>
          <p:cNvPicPr preferRelativeResize="0"/>
          <p:nvPr/>
        </p:nvPicPr>
        <p:blipFill>
          <a:blip r:embed="rId3">
            <a:alphaModFix/>
          </a:blip>
          <a:stretch>
            <a:fillRect/>
          </a:stretch>
        </p:blipFill>
        <p:spPr>
          <a:xfrm>
            <a:off x="5088300" y="1000727"/>
            <a:ext cx="4055704" cy="2867196"/>
          </a:xfrm>
          <a:prstGeom prst="rect">
            <a:avLst/>
          </a:prstGeom>
          <a:noFill/>
          <a:ln>
            <a:noFill/>
          </a:ln>
        </p:spPr>
      </p:pic>
      <p:sp>
        <p:nvSpPr>
          <p:cNvPr id="345" name="Google Shape;345;p61"/>
          <p:cNvSpPr txBox="1"/>
          <p:nvPr/>
        </p:nvSpPr>
        <p:spPr>
          <a:xfrm>
            <a:off x="5240850" y="4071425"/>
            <a:ext cx="3750600" cy="8286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Game Effect</a:t>
            </a:r>
            <a:endParaRPr b="1"/>
          </a:p>
          <a:p>
            <a:pPr indent="0" lvl="0" marL="0" rtl="0" algn="l">
              <a:spcBef>
                <a:spcPts val="0"/>
              </a:spcBef>
              <a:spcAft>
                <a:spcPts val="0"/>
              </a:spcAft>
              <a:buNone/>
            </a:pPr>
            <a:r>
              <a:rPr b="1" lang="en"/>
              <a:t>During the final rolls, you may pick up and reroll 2 dice </a:t>
            </a:r>
            <a:r>
              <a:rPr b="1" i="1" lang="en"/>
              <a:t>at the same time</a:t>
            </a:r>
            <a:endParaRPr b="1" i="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62"/>
          <p:cNvSpPr txBox="1"/>
          <p:nvPr>
            <p:ph type="title"/>
          </p:nvPr>
        </p:nvSpPr>
        <p:spPr>
          <a:xfrm>
            <a:off x="0" y="0"/>
            <a:ext cx="91440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lang="en"/>
              <a:t>Game </a:t>
            </a:r>
            <a:r>
              <a:rPr lang="en"/>
              <a:t>Items [Elite] - Chainsaw</a:t>
            </a:r>
            <a:endParaRPr/>
          </a:p>
        </p:txBody>
      </p:sp>
      <p:sp>
        <p:nvSpPr>
          <p:cNvPr id="351" name="Google Shape;351;p62"/>
          <p:cNvSpPr txBox="1"/>
          <p:nvPr>
            <p:ph idx="1" type="body"/>
          </p:nvPr>
        </p:nvSpPr>
        <p:spPr>
          <a:xfrm>
            <a:off x="151800" y="572700"/>
            <a:ext cx="4936500" cy="442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heavy, hard to operate well, requires fuel, is LOUD, and if used against the pathogen ridden “undead” would certainly throw out a dangerous cloud of potentially infectious material. It’s enough to make one believe that </a:t>
            </a:r>
            <a:r>
              <a:rPr i="1" lang="en"/>
              <a:t>Hollywood has not really thought this through</a:t>
            </a:r>
            <a:r>
              <a:rPr lang="en"/>
              <a:t>. However, this legendary icon of the zombie apocalypse has a role in </a:t>
            </a:r>
            <a:r>
              <a:rPr i="1" lang="en"/>
              <a:t>Happy Zombie Apocalypse Day</a:t>
            </a:r>
            <a:r>
              <a:rPr lang="en"/>
              <a:t>.  Zombies are slow. The problem is usually not speed, but rather finding an escape route or building a sturdy barrier.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object can only be won, not </a:t>
            </a:r>
            <a:r>
              <a:rPr lang="en"/>
              <a:t>purchased</a:t>
            </a:r>
            <a:r>
              <a:rPr lang="en"/>
              <a:t>.</a:t>
            </a:r>
            <a:endParaRPr/>
          </a:p>
          <a:p>
            <a:pPr indent="0" lvl="0" marL="0" rtl="0" algn="l">
              <a:spcBef>
                <a:spcPts val="0"/>
              </a:spcBef>
              <a:spcAft>
                <a:spcPts val="0"/>
              </a:spcAft>
              <a:buNone/>
            </a:pPr>
            <a:r>
              <a:rPr lang="en"/>
              <a:t> </a:t>
            </a:r>
            <a:endParaRPr/>
          </a:p>
        </p:txBody>
      </p:sp>
      <p:sp>
        <p:nvSpPr>
          <p:cNvPr id="352" name="Google Shape;352;p62"/>
          <p:cNvSpPr txBox="1"/>
          <p:nvPr/>
        </p:nvSpPr>
        <p:spPr>
          <a:xfrm>
            <a:off x="5240850" y="4071425"/>
            <a:ext cx="3750600" cy="8286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Game Effect</a:t>
            </a:r>
            <a:endParaRPr b="1"/>
          </a:p>
          <a:p>
            <a:pPr indent="0" lvl="0" marL="0" rtl="0" algn="l">
              <a:spcBef>
                <a:spcPts val="0"/>
              </a:spcBef>
              <a:spcAft>
                <a:spcPts val="0"/>
              </a:spcAft>
              <a:buNone/>
            </a:pPr>
            <a:r>
              <a:rPr b="1" lang="en"/>
              <a:t>During the final rolls, you may pick up and reroll 3 dice </a:t>
            </a:r>
            <a:r>
              <a:rPr b="1" i="1" lang="en"/>
              <a:t>at in any order!</a:t>
            </a:r>
            <a:endParaRPr b="1" i="1"/>
          </a:p>
        </p:txBody>
      </p:sp>
      <p:pic>
        <p:nvPicPr>
          <p:cNvPr id="353" name="Google Shape;353;p62"/>
          <p:cNvPicPr preferRelativeResize="0"/>
          <p:nvPr/>
        </p:nvPicPr>
        <p:blipFill>
          <a:blip r:embed="rId3">
            <a:alphaModFix/>
          </a:blip>
          <a:stretch>
            <a:fillRect/>
          </a:stretch>
        </p:blipFill>
        <p:spPr>
          <a:xfrm>
            <a:off x="4970113" y="846688"/>
            <a:ext cx="4173880" cy="295074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63"/>
          <p:cNvSpPr txBox="1"/>
          <p:nvPr>
            <p:ph type="title"/>
          </p:nvPr>
        </p:nvSpPr>
        <p:spPr>
          <a:xfrm>
            <a:off x="0" y="0"/>
            <a:ext cx="91440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lang="en"/>
              <a:t>Game </a:t>
            </a:r>
            <a:r>
              <a:rPr lang="en"/>
              <a:t>Items</a:t>
            </a:r>
            <a:r>
              <a:rPr lang="en"/>
              <a:t> [Elite] </a:t>
            </a:r>
            <a:r>
              <a:rPr lang="en"/>
              <a:t>- Backpack</a:t>
            </a:r>
            <a:endParaRPr/>
          </a:p>
        </p:txBody>
      </p:sp>
      <p:sp>
        <p:nvSpPr>
          <p:cNvPr id="359" name="Google Shape;359;p63"/>
          <p:cNvSpPr txBox="1"/>
          <p:nvPr>
            <p:ph idx="1" type="body"/>
          </p:nvPr>
        </p:nvSpPr>
        <p:spPr>
          <a:xfrm>
            <a:off x="151800" y="572700"/>
            <a:ext cx="4936500" cy="442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As our heroes Nikki and Andy find out, when things go bad, you can only carry so much in your hands, especially if they are full wielding a chainsaw! In the event of an emergency, it is always better to have an emergency pack ready made, as suggested by the CDC. Nikki and Andy get very lucky in that they find a backpack early on and fill it with things they either found or traded precious food and water for.</a:t>
            </a:r>
            <a:endParaRPr/>
          </a:p>
          <a:p>
            <a:pPr indent="0" lvl="0" marL="0" rtl="0" algn="l">
              <a:spcBef>
                <a:spcPts val="0"/>
              </a:spcBef>
              <a:spcAft>
                <a:spcPts val="0"/>
              </a:spcAft>
              <a:buNone/>
            </a:pPr>
            <a:r>
              <a:rPr lang="en"/>
              <a:t>	</a:t>
            </a:r>
            <a:endParaRPr/>
          </a:p>
          <a:p>
            <a:pPr indent="0" lvl="0" marL="0" rtl="0" algn="l">
              <a:spcBef>
                <a:spcPts val="0"/>
              </a:spcBef>
              <a:spcAft>
                <a:spcPts val="0"/>
              </a:spcAft>
              <a:buClr>
                <a:srgbClr val="000000"/>
              </a:buClr>
              <a:buSzPts val="1100"/>
              <a:buFont typeface="Arial"/>
              <a:buNone/>
            </a:pPr>
            <a:r>
              <a:rPr lang="en"/>
              <a:t>This object can only be won. </a:t>
            </a:r>
            <a:endParaRPr/>
          </a:p>
        </p:txBody>
      </p:sp>
      <p:sp>
        <p:nvSpPr>
          <p:cNvPr id="360" name="Google Shape;360;p63"/>
          <p:cNvSpPr txBox="1"/>
          <p:nvPr/>
        </p:nvSpPr>
        <p:spPr>
          <a:xfrm>
            <a:off x="5240850" y="4071425"/>
            <a:ext cx="3750600" cy="8286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Game Effect</a:t>
            </a:r>
            <a:endParaRPr b="1"/>
          </a:p>
          <a:p>
            <a:pPr indent="0" lvl="0" marL="0" rtl="0" algn="l">
              <a:lnSpc>
                <a:spcPct val="115000"/>
              </a:lnSpc>
              <a:spcBef>
                <a:spcPts val="0"/>
              </a:spcBef>
              <a:spcAft>
                <a:spcPts val="0"/>
              </a:spcAft>
              <a:buClr>
                <a:srgbClr val="000000"/>
              </a:buClr>
              <a:buSzPts val="1100"/>
              <a:buFont typeface="Arial"/>
              <a:buNone/>
            </a:pPr>
            <a:r>
              <a:rPr b="1" lang="en"/>
              <a:t>+ 8 items brought into the final round for a total of 10!</a:t>
            </a:r>
            <a:endParaRPr b="1" i="1"/>
          </a:p>
        </p:txBody>
      </p:sp>
      <p:pic>
        <p:nvPicPr>
          <p:cNvPr id="361" name="Google Shape;361;p63"/>
          <p:cNvPicPr preferRelativeResize="0"/>
          <p:nvPr/>
        </p:nvPicPr>
        <p:blipFill rotWithShape="1">
          <a:blip r:embed="rId3">
            <a:alphaModFix/>
          </a:blip>
          <a:srcRect b="4975" l="42269" r="37021" t="48434"/>
          <a:stretch/>
        </p:blipFill>
        <p:spPr>
          <a:xfrm>
            <a:off x="6064375" y="649275"/>
            <a:ext cx="2103546" cy="33455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64"/>
          <p:cNvSpPr txBox="1"/>
          <p:nvPr>
            <p:ph idx="1" type="subTitle"/>
          </p:nvPr>
        </p:nvSpPr>
        <p:spPr>
          <a:xfrm>
            <a:off x="12975" y="2304124"/>
            <a:ext cx="9144000" cy="71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2"/>
              </a:buClr>
              <a:buSzPts val="2400"/>
              <a:buFont typeface="Old Standard TT"/>
              <a:buNone/>
            </a:pPr>
            <a:r>
              <a:rPr lang="en" sz="3600">
                <a:solidFill>
                  <a:srgbClr val="F1C232"/>
                </a:solidFill>
                <a:latin typeface="Bree Serif"/>
                <a:ea typeface="Bree Serif"/>
                <a:cs typeface="Bree Serif"/>
                <a:sym typeface="Bree Serif"/>
              </a:rPr>
              <a:t>User Agreement/Copyright</a:t>
            </a:r>
            <a:endParaRPr b="0" i="0" sz="3000" u="none" cap="none" strike="noStrike">
              <a:solidFill>
                <a:srgbClr val="F1C232"/>
              </a:solidFill>
              <a:latin typeface="Bree Serif"/>
              <a:ea typeface="Bree Serif"/>
              <a:cs typeface="Bree Serif"/>
              <a:sym typeface="Bree Serif"/>
            </a:endParaRPr>
          </a:p>
        </p:txBody>
      </p:sp>
      <p:sp>
        <p:nvSpPr>
          <p:cNvPr id="367" name="Google Shape;367;p64"/>
          <p:cNvSpPr txBox="1"/>
          <p:nvPr/>
        </p:nvSpPr>
        <p:spPr>
          <a:xfrm>
            <a:off x="50025" y="3089400"/>
            <a:ext cx="9069900" cy="20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lt2"/>
                </a:solidFill>
              </a:rPr>
              <a:t>Happy Zombie Apocalypse Day</a:t>
            </a:r>
            <a:r>
              <a:rPr lang="en" sz="1600">
                <a:solidFill>
                  <a:schemeClr val="lt2"/>
                </a:solidFill>
              </a:rPr>
              <a:t> and the art within, is copyrighted. More importantly, it is a work created by teachers for teachers. Feel free to pass this product on, so long as Gamification Schoolhouse is credited.  </a:t>
            </a:r>
            <a:endParaRPr sz="1600">
              <a:solidFill>
                <a:schemeClr val="lt2"/>
              </a:solidFill>
            </a:endParaRPr>
          </a:p>
          <a:p>
            <a:pPr indent="0" lvl="0" marL="0" rtl="0" algn="l">
              <a:spcBef>
                <a:spcPts val="0"/>
              </a:spcBef>
              <a:spcAft>
                <a:spcPts val="0"/>
              </a:spcAft>
              <a:buNone/>
            </a:pPr>
            <a:r>
              <a:t/>
            </a:r>
            <a:endParaRPr sz="1600">
              <a:solidFill>
                <a:schemeClr val="lt2"/>
              </a:solidFill>
            </a:endParaRPr>
          </a:p>
          <a:p>
            <a:pPr indent="0" lvl="0" marL="0" rtl="0" algn="l">
              <a:spcBef>
                <a:spcPts val="0"/>
              </a:spcBef>
              <a:spcAft>
                <a:spcPts val="0"/>
              </a:spcAft>
              <a:buNone/>
            </a:pPr>
            <a:r>
              <a:t/>
            </a:r>
            <a:endParaRPr sz="1000">
              <a:solidFill>
                <a:schemeClr val="lt2"/>
              </a:solidFill>
            </a:endParaRPr>
          </a:p>
          <a:p>
            <a:pPr indent="0" lvl="0" marL="0" rtl="0" algn="l">
              <a:spcBef>
                <a:spcPts val="0"/>
              </a:spcBef>
              <a:spcAft>
                <a:spcPts val="0"/>
              </a:spcAft>
              <a:buNone/>
            </a:pPr>
            <a:r>
              <a:rPr lang="en" sz="1600">
                <a:solidFill>
                  <a:schemeClr val="lt2"/>
                </a:solidFill>
              </a:rPr>
              <a:t>If you want ideas on how you might adapt this product, or gamification in general, to your individual classroom needs visit us on the web at </a:t>
            </a:r>
            <a:r>
              <a:rPr b="1" lang="en" sz="1600" u="sng">
                <a:solidFill>
                  <a:schemeClr val="hlink"/>
                </a:solidFill>
                <a:hlinkClick r:id="rId3"/>
              </a:rPr>
              <a:t>www.gamificationschoolhouse.com</a:t>
            </a:r>
            <a:endParaRPr b="1" sz="1600">
              <a:solidFill>
                <a:schemeClr val="lt2"/>
              </a:solidFill>
            </a:endParaRPr>
          </a:p>
          <a:p>
            <a:pPr indent="0" lvl="0" marL="0" rtl="0" algn="l">
              <a:spcBef>
                <a:spcPts val="0"/>
              </a:spcBef>
              <a:spcAft>
                <a:spcPts val="0"/>
              </a:spcAft>
              <a:buNone/>
            </a:pPr>
            <a:r>
              <a:t/>
            </a:r>
            <a:endParaRPr b="1" sz="1600">
              <a:solidFill>
                <a:schemeClr val="lt2"/>
              </a:solidFill>
            </a:endParaRPr>
          </a:p>
        </p:txBody>
      </p:sp>
      <p:pic>
        <p:nvPicPr>
          <p:cNvPr id="368" name="Google Shape;368;p64"/>
          <p:cNvPicPr preferRelativeResize="0"/>
          <p:nvPr/>
        </p:nvPicPr>
        <p:blipFill>
          <a:blip r:embed="rId4">
            <a:alphaModFix/>
          </a:blip>
          <a:stretch>
            <a:fillRect/>
          </a:stretch>
        </p:blipFill>
        <p:spPr>
          <a:xfrm>
            <a:off x="250775" y="88125"/>
            <a:ext cx="3134573" cy="2215998"/>
          </a:xfrm>
          <a:prstGeom prst="rect">
            <a:avLst/>
          </a:prstGeom>
          <a:noFill/>
          <a:ln>
            <a:noFill/>
          </a:ln>
        </p:spPr>
      </p:pic>
      <p:sp>
        <p:nvSpPr>
          <p:cNvPr id="369" name="Google Shape;369;p64"/>
          <p:cNvSpPr/>
          <p:nvPr/>
        </p:nvSpPr>
        <p:spPr>
          <a:xfrm>
            <a:off x="4236950" y="232950"/>
            <a:ext cx="4192200" cy="1745100"/>
          </a:xfrm>
          <a:prstGeom prst="cloudCallout">
            <a:avLst>
              <a:gd fmla="val -95011" name="adj1"/>
              <a:gd fmla="val -5586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3400">
                <a:latin typeface="Comic Sans MS"/>
                <a:ea typeface="Comic Sans MS"/>
                <a:cs typeface="Comic Sans MS"/>
                <a:sym typeface="Comic Sans MS"/>
              </a:rPr>
              <a:t>Baby,baby.…ooooo.</a:t>
            </a:r>
            <a:endParaRPr b="1" sz="3400">
              <a:latin typeface="Comic Sans MS"/>
              <a:ea typeface="Comic Sans MS"/>
              <a:cs typeface="Comic Sans MS"/>
              <a:sym typeface="Comic Sans M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65"/>
          <p:cNvSpPr txBox="1"/>
          <p:nvPr>
            <p:ph idx="1" type="subTitle"/>
          </p:nvPr>
        </p:nvSpPr>
        <p:spPr>
          <a:xfrm>
            <a:off x="0" y="7025"/>
            <a:ext cx="7214100" cy="149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2"/>
              </a:buClr>
              <a:buSzPts val="2400"/>
              <a:buFont typeface="Old Standard TT"/>
              <a:buNone/>
            </a:pPr>
            <a:r>
              <a:rPr lang="en" sz="3200">
                <a:solidFill>
                  <a:srgbClr val="F1C232"/>
                </a:solidFill>
                <a:latin typeface="Bree Serif"/>
                <a:ea typeface="Bree Serif"/>
                <a:cs typeface="Bree Serif"/>
                <a:sym typeface="Bree Serif"/>
              </a:rPr>
              <a:t>Connect with</a:t>
            </a:r>
            <a:endParaRPr sz="3200">
              <a:solidFill>
                <a:srgbClr val="F1C232"/>
              </a:solidFill>
              <a:latin typeface="Bree Serif"/>
              <a:ea typeface="Bree Serif"/>
              <a:cs typeface="Bree Serif"/>
              <a:sym typeface="Bree Serif"/>
            </a:endParaRPr>
          </a:p>
          <a:p>
            <a:pPr indent="0" lvl="0" marL="0" marR="0" rtl="0" algn="ctr">
              <a:lnSpc>
                <a:spcPct val="100000"/>
              </a:lnSpc>
              <a:spcBef>
                <a:spcPts val="0"/>
              </a:spcBef>
              <a:spcAft>
                <a:spcPts val="0"/>
              </a:spcAft>
              <a:buClr>
                <a:schemeClr val="accent2"/>
              </a:buClr>
              <a:buSzPts val="2400"/>
              <a:buFont typeface="Old Standard TT"/>
              <a:buNone/>
            </a:pPr>
            <a:r>
              <a:rPr lang="en" sz="3200">
                <a:solidFill>
                  <a:srgbClr val="F1C232"/>
                </a:solidFill>
                <a:latin typeface="Bree Serif"/>
                <a:ea typeface="Bree Serif"/>
                <a:cs typeface="Bree Serif"/>
                <a:sym typeface="Bree Serif"/>
              </a:rPr>
              <a:t>Gamification Schoolhouse to explore educational gamification</a:t>
            </a:r>
            <a:endParaRPr sz="3200">
              <a:solidFill>
                <a:srgbClr val="F1C232"/>
              </a:solidFill>
              <a:latin typeface="Bree Serif"/>
              <a:ea typeface="Bree Serif"/>
              <a:cs typeface="Bree Serif"/>
              <a:sym typeface="Bree Serif"/>
            </a:endParaRPr>
          </a:p>
        </p:txBody>
      </p:sp>
      <p:pic>
        <p:nvPicPr>
          <p:cNvPr id="375" name="Google Shape;375;p65">
            <a:hlinkClick r:id="rId3"/>
          </p:cNvPr>
          <p:cNvPicPr preferRelativeResize="0"/>
          <p:nvPr/>
        </p:nvPicPr>
        <p:blipFill>
          <a:blip r:embed="rId4">
            <a:alphaModFix/>
          </a:blip>
          <a:stretch>
            <a:fillRect/>
          </a:stretch>
        </p:blipFill>
        <p:spPr>
          <a:xfrm>
            <a:off x="517950" y="3183300"/>
            <a:ext cx="1454175" cy="1373525"/>
          </a:xfrm>
          <a:prstGeom prst="rect">
            <a:avLst/>
          </a:prstGeom>
          <a:noFill/>
          <a:ln>
            <a:noFill/>
          </a:ln>
        </p:spPr>
      </p:pic>
      <p:pic>
        <p:nvPicPr>
          <p:cNvPr id="376" name="Google Shape;376;p65">
            <a:hlinkClick r:id="rId5"/>
          </p:cNvPr>
          <p:cNvPicPr preferRelativeResize="0"/>
          <p:nvPr/>
        </p:nvPicPr>
        <p:blipFill rotWithShape="1">
          <a:blip r:embed="rId6">
            <a:alphaModFix/>
          </a:blip>
          <a:srcRect b="20644" l="22321" r="20385" t="21300"/>
          <a:stretch/>
        </p:blipFill>
        <p:spPr>
          <a:xfrm>
            <a:off x="7949050" y="3310711"/>
            <a:ext cx="1128751" cy="1092967"/>
          </a:xfrm>
          <a:prstGeom prst="rect">
            <a:avLst/>
          </a:prstGeom>
          <a:noFill/>
          <a:ln>
            <a:noFill/>
          </a:ln>
        </p:spPr>
      </p:pic>
      <p:pic>
        <p:nvPicPr>
          <p:cNvPr id="377" name="Google Shape;377;p65">
            <a:hlinkClick r:id="rId7"/>
          </p:cNvPr>
          <p:cNvPicPr preferRelativeResize="0"/>
          <p:nvPr/>
        </p:nvPicPr>
        <p:blipFill>
          <a:blip r:embed="rId8">
            <a:alphaModFix/>
          </a:blip>
          <a:stretch>
            <a:fillRect/>
          </a:stretch>
        </p:blipFill>
        <p:spPr>
          <a:xfrm>
            <a:off x="4787350" y="3424128"/>
            <a:ext cx="1184606" cy="891879"/>
          </a:xfrm>
          <a:prstGeom prst="rect">
            <a:avLst/>
          </a:prstGeom>
          <a:noFill/>
          <a:ln>
            <a:noFill/>
          </a:ln>
        </p:spPr>
      </p:pic>
      <p:pic>
        <p:nvPicPr>
          <p:cNvPr id="378" name="Google Shape;378;p65">
            <a:hlinkClick r:id="rId9"/>
          </p:cNvPr>
          <p:cNvPicPr preferRelativeResize="0"/>
          <p:nvPr/>
        </p:nvPicPr>
        <p:blipFill>
          <a:blip r:embed="rId10">
            <a:alphaModFix/>
          </a:blip>
          <a:stretch>
            <a:fillRect/>
          </a:stretch>
        </p:blipFill>
        <p:spPr>
          <a:xfrm>
            <a:off x="2618080" y="3183300"/>
            <a:ext cx="1807975" cy="1373525"/>
          </a:xfrm>
          <a:prstGeom prst="rect">
            <a:avLst/>
          </a:prstGeom>
          <a:noFill/>
          <a:ln>
            <a:noFill/>
          </a:ln>
        </p:spPr>
      </p:pic>
      <p:sp>
        <p:nvSpPr>
          <p:cNvPr id="379" name="Google Shape;379;p65"/>
          <p:cNvSpPr txBox="1"/>
          <p:nvPr/>
        </p:nvSpPr>
        <p:spPr>
          <a:xfrm>
            <a:off x="667225" y="2016925"/>
            <a:ext cx="7915500" cy="8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D9EAD3"/>
                </a:solidFill>
                <a:latin typeface="Old Standard TT"/>
                <a:ea typeface="Old Standard TT"/>
                <a:cs typeface="Old Standard TT"/>
                <a:sym typeface="Old Standard TT"/>
              </a:rPr>
              <a:t>Feedback welcome!</a:t>
            </a:r>
            <a:endParaRPr sz="1800">
              <a:solidFill>
                <a:srgbClr val="D9EAD3"/>
              </a:solidFill>
              <a:latin typeface="Old Standard TT"/>
              <a:ea typeface="Old Standard TT"/>
              <a:cs typeface="Old Standard TT"/>
              <a:sym typeface="Old Standard TT"/>
            </a:endParaRPr>
          </a:p>
          <a:p>
            <a:pPr indent="0" lvl="0" marL="0" rtl="0" algn="l">
              <a:spcBef>
                <a:spcPts val="0"/>
              </a:spcBef>
              <a:spcAft>
                <a:spcPts val="0"/>
              </a:spcAft>
              <a:buNone/>
            </a:pPr>
            <a:r>
              <a:rPr lang="en" sz="1800">
                <a:solidFill>
                  <a:srgbClr val="D9EAD3"/>
                </a:solidFill>
                <a:latin typeface="Old Standard TT"/>
                <a:ea typeface="Old Standard TT"/>
                <a:cs typeface="Old Standard TT"/>
                <a:sym typeface="Old Standard TT"/>
              </a:rPr>
              <a:t>Also, if you would like help in creating a schoolwide integrated unit on this topic, we have done it before. Contact us for details.</a:t>
            </a:r>
            <a:endParaRPr sz="1800">
              <a:solidFill>
                <a:srgbClr val="D9EAD3"/>
              </a:solidFill>
              <a:latin typeface="Old Standard TT"/>
              <a:ea typeface="Old Standard TT"/>
              <a:cs typeface="Old Standard TT"/>
              <a:sym typeface="Old Standard TT"/>
            </a:endParaRPr>
          </a:p>
        </p:txBody>
      </p:sp>
      <p:pic>
        <p:nvPicPr>
          <p:cNvPr id="380" name="Google Shape;380;p65"/>
          <p:cNvPicPr preferRelativeResize="0"/>
          <p:nvPr/>
        </p:nvPicPr>
        <p:blipFill>
          <a:blip r:embed="rId11">
            <a:alphaModFix/>
          </a:blip>
          <a:stretch>
            <a:fillRect/>
          </a:stretch>
        </p:blipFill>
        <p:spPr>
          <a:xfrm>
            <a:off x="6484275" y="3310696"/>
            <a:ext cx="1128750" cy="1118741"/>
          </a:xfrm>
          <a:prstGeom prst="rect">
            <a:avLst/>
          </a:prstGeom>
          <a:noFill/>
          <a:ln>
            <a:noFill/>
          </a:ln>
        </p:spPr>
      </p:pic>
      <p:pic>
        <p:nvPicPr>
          <p:cNvPr id="381" name="Google Shape;381;p65"/>
          <p:cNvPicPr preferRelativeResize="0"/>
          <p:nvPr/>
        </p:nvPicPr>
        <p:blipFill rotWithShape="1">
          <a:blip r:embed="rId12">
            <a:alphaModFix/>
          </a:blip>
          <a:srcRect b="22569" l="6929" r="8775" t="19049"/>
          <a:stretch/>
        </p:blipFill>
        <p:spPr>
          <a:xfrm>
            <a:off x="7091225" y="0"/>
            <a:ext cx="2052775" cy="2010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4125"/>
        </a:solidFill>
      </p:bgPr>
    </p:bg>
    <p:spTree>
      <p:nvGrpSpPr>
        <p:cNvPr id="178" name="Shape 178"/>
        <p:cNvGrpSpPr/>
        <p:nvPr/>
      </p:nvGrpSpPr>
      <p:grpSpPr>
        <a:xfrm>
          <a:off x="0" y="0"/>
          <a:ext cx="0" cy="0"/>
          <a:chOff x="0" y="0"/>
          <a:chExt cx="0" cy="0"/>
        </a:xfrm>
      </p:grpSpPr>
      <p:sp>
        <p:nvSpPr>
          <p:cNvPr id="179" name="Google Shape;179;p40"/>
          <p:cNvSpPr txBox="1"/>
          <p:nvPr>
            <p:ph type="title"/>
          </p:nvPr>
        </p:nvSpPr>
        <p:spPr>
          <a:xfrm>
            <a:off x="134700" y="1743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Temporary Slide- Read and </a:t>
            </a:r>
            <a:r>
              <a:rPr lang="en"/>
              <a:t>delete</a:t>
            </a:r>
            <a:endParaRPr/>
          </a:p>
        </p:txBody>
      </p:sp>
      <p:sp>
        <p:nvSpPr>
          <p:cNvPr id="180" name="Google Shape;180;p40"/>
          <p:cNvSpPr txBox="1"/>
          <p:nvPr>
            <p:ph idx="1" type="body"/>
          </p:nvPr>
        </p:nvSpPr>
        <p:spPr>
          <a:xfrm>
            <a:off x="229075" y="747025"/>
            <a:ext cx="8704500" cy="415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D9D9D9"/>
                </a:solidFill>
              </a:rPr>
              <a:t>This presentation comes in two major parts; first the narrative game path that organizes the experience, and second the “game” mechanics.</a:t>
            </a:r>
            <a:endParaRPr b="1">
              <a:solidFill>
                <a:srgbClr val="D9D9D9"/>
              </a:solidFill>
            </a:endParaRPr>
          </a:p>
          <a:p>
            <a:pPr indent="0" lvl="0" marL="0" rtl="0" algn="l">
              <a:spcBef>
                <a:spcPts val="1600"/>
              </a:spcBef>
              <a:spcAft>
                <a:spcPts val="0"/>
              </a:spcAft>
              <a:buNone/>
            </a:pPr>
            <a:r>
              <a:rPr b="1" lang="en">
                <a:solidFill>
                  <a:srgbClr val="D9D9D9"/>
                </a:solidFill>
              </a:rPr>
              <a:t>You should note that the slides pertaining to the “Survivors Path” </a:t>
            </a:r>
            <a:r>
              <a:rPr b="1" lang="en">
                <a:solidFill>
                  <a:srgbClr val="D9D9D9"/>
                </a:solidFill>
              </a:rPr>
              <a:t>[slides 8-14]</a:t>
            </a:r>
            <a:r>
              <a:rPr b="1" lang="en">
                <a:solidFill>
                  <a:srgbClr val="D9D9D9"/>
                </a:solidFill>
              </a:rPr>
              <a:t> all have a white text box at the bottom of each slide.  This is for </a:t>
            </a:r>
            <a:r>
              <a:rPr b="1" i="1" lang="en" u="sng">
                <a:solidFill>
                  <a:srgbClr val="D9D9D9"/>
                </a:solidFill>
              </a:rPr>
              <a:t>you</a:t>
            </a:r>
            <a:r>
              <a:rPr b="1" i="1" lang="en">
                <a:solidFill>
                  <a:srgbClr val="D9D9D9"/>
                </a:solidFill>
              </a:rPr>
              <a:t> </a:t>
            </a:r>
            <a:r>
              <a:rPr b="1" lang="en">
                <a:solidFill>
                  <a:srgbClr val="D9D9D9"/>
                </a:solidFill>
              </a:rPr>
              <a:t>to use, edit, or </a:t>
            </a:r>
            <a:r>
              <a:rPr b="1" lang="en">
                <a:solidFill>
                  <a:srgbClr val="D9D9D9"/>
                </a:solidFill>
              </a:rPr>
              <a:t>delete</a:t>
            </a:r>
            <a:r>
              <a:rPr b="1" lang="en">
                <a:solidFill>
                  <a:srgbClr val="D9D9D9"/>
                </a:solidFill>
              </a:rPr>
              <a:t> as needed.  There is one suggested activity link that I included in this presentation on slide 12 as I feel it is important one to share, and it honors the CDC page that inspired this work.</a:t>
            </a:r>
            <a:endParaRPr b="1">
              <a:solidFill>
                <a:srgbClr val="D9D9D9"/>
              </a:solidFill>
            </a:endParaRPr>
          </a:p>
          <a:p>
            <a:pPr indent="0" lvl="0" marL="0" rtl="0" algn="l">
              <a:spcBef>
                <a:spcPts val="1600"/>
              </a:spcBef>
              <a:spcAft>
                <a:spcPts val="1600"/>
              </a:spcAft>
              <a:buNone/>
            </a:pPr>
            <a:r>
              <a:rPr b="1" lang="en">
                <a:solidFill>
                  <a:srgbClr val="D9D9D9"/>
                </a:solidFill>
              </a:rPr>
              <a:t>You may or may not have purchased the optional “</a:t>
            </a:r>
            <a:r>
              <a:rPr b="1" lang="en">
                <a:solidFill>
                  <a:srgbClr val="000000"/>
                </a:solidFill>
              </a:rPr>
              <a:t>Guidebook to the Zombie </a:t>
            </a:r>
            <a:r>
              <a:rPr b="1" lang="en">
                <a:solidFill>
                  <a:srgbClr val="000000"/>
                </a:solidFill>
              </a:rPr>
              <a:t>Apocalypse</a:t>
            </a:r>
            <a:r>
              <a:rPr b="1" lang="en">
                <a:solidFill>
                  <a:srgbClr val="D9D9D9"/>
                </a:solidFill>
              </a:rPr>
              <a:t>” when you downloaded this.  If you did, some of the included activities could be cut and pasted into these editable text boxes.  The guidebook also provides some great zombie information to up your zombie </a:t>
            </a:r>
            <a:r>
              <a:rPr b="1" lang="en">
                <a:solidFill>
                  <a:srgbClr val="D9D9D9"/>
                </a:solidFill>
              </a:rPr>
              <a:t>credibility</a:t>
            </a:r>
            <a:r>
              <a:rPr b="1" lang="en">
                <a:solidFill>
                  <a:srgbClr val="D9D9D9"/>
                </a:solidFill>
              </a:rPr>
              <a:t>.</a:t>
            </a:r>
            <a:endParaRPr b="1">
              <a:solidFill>
                <a:srgbClr val="D9D9D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41"/>
          <p:cNvSpPr txBox="1"/>
          <p:nvPr>
            <p:ph type="title"/>
          </p:nvPr>
        </p:nvSpPr>
        <p:spPr>
          <a:xfrm>
            <a:off x="311700" y="445025"/>
            <a:ext cx="85206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b="1" lang="en"/>
              <a:t>Brains… </a:t>
            </a:r>
            <a:r>
              <a:rPr lang="en"/>
              <a:t>”</a:t>
            </a:r>
            <a:endParaRPr/>
          </a:p>
        </p:txBody>
      </p:sp>
      <p:sp>
        <p:nvSpPr>
          <p:cNvPr id="186" name="Google Shape;186;p41"/>
          <p:cNvSpPr txBox="1"/>
          <p:nvPr>
            <p:ph idx="1" type="body"/>
          </p:nvPr>
        </p:nvSpPr>
        <p:spPr>
          <a:xfrm>
            <a:off x="104325" y="1017725"/>
            <a:ext cx="8934300" cy="3921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t>Zombies. They are everywhere it seems. Zombies are in our music, movies, games, and even on the Website for the </a:t>
            </a:r>
            <a:r>
              <a:rPr b="1" lang="en" sz="1400" u="sng"/>
              <a:t>U.S. Centers for Disease Control (CDC)</a:t>
            </a:r>
            <a:r>
              <a:rPr lang="en" sz="1400"/>
              <a:t>!</a:t>
            </a:r>
            <a:r>
              <a:rPr lang="en" sz="1400"/>
              <a:t>  </a:t>
            </a:r>
            <a:endParaRPr sz="1400"/>
          </a:p>
          <a:p>
            <a:pPr indent="0" lvl="0" marL="0" rtl="0" algn="l">
              <a:lnSpc>
                <a:spcPct val="100000"/>
              </a:lnSpc>
              <a:spcBef>
                <a:spcPts val="1600"/>
              </a:spcBef>
              <a:spcAft>
                <a:spcPts val="0"/>
              </a:spcAft>
              <a:buNone/>
            </a:pPr>
            <a:r>
              <a:rPr lang="en" sz="1400"/>
              <a:t>Who is the CDC? Well, their mission statement is as follows:</a:t>
            </a:r>
            <a:endParaRPr sz="1400"/>
          </a:p>
          <a:p>
            <a:pPr indent="0" lvl="0" marL="0" rtl="0" algn="l">
              <a:lnSpc>
                <a:spcPct val="100000"/>
              </a:lnSpc>
              <a:spcBef>
                <a:spcPts val="1600"/>
              </a:spcBef>
              <a:spcAft>
                <a:spcPts val="0"/>
              </a:spcAft>
              <a:buClr>
                <a:srgbClr val="000000"/>
              </a:buClr>
              <a:buSzPts val="1100"/>
              <a:buFont typeface="Arial"/>
              <a:buNone/>
            </a:pPr>
            <a:r>
              <a:rPr lang="en" sz="1400">
                <a:solidFill>
                  <a:srgbClr val="FFFF00"/>
                </a:solidFill>
              </a:rPr>
              <a:t>The </a:t>
            </a:r>
            <a:r>
              <a:rPr lang="en" sz="1400">
                <a:solidFill>
                  <a:srgbClr val="FFFF00"/>
                </a:solidFill>
              </a:rPr>
              <a:t>CDC </a:t>
            </a:r>
            <a:r>
              <a:rPr lang="en" sz="1400">
                <a:solidFill>
                  <a:srgbClr val="FFFF00"/>
                </a:solidFill>
                <a:uFill>
                  <a:noFill/>
                </a:uFill>
                <a:hlinkClick r:id="rId3"/>
              </a:rPr>
              <a:t>works 24/7</a:t>
            </a:r>
            <a:r>
              <a:rPr lang="en" sz="1400">
                <a:solidFill>
                  <a:srgbClr val="FFFF00"/>
                </a:solidFill>
              </a:rPr>
              <a:t> to protect America from health, safety and and related medical security threats, both foreign and in the U.S. Whether diseases start at home or abroad, are chronic or acute, curable or preventable, human error or deliberate attack, the CDC fights disease and supports communities and citizens to do the same.</a:t>
            </a:r>
            <a:endParaRPr sz="1400">
              <a:solidFill>
                <a:srgbClr val="FFFF00"/>
              </a:solidFill>
            </a:endParaRPr>
          </a:p>
          <a:p>
            <a:pPr indent="0" lvl="0" marL="0" rtl="0" algn="l">
              <a:lnSpc>
                <a:spcPct val="100000"/>
              </a:lnSpc>
              <a:spcBef>
                <a:spcPts val="0"/>
              </a:spcBef>
              <a:spcAft>
                <a:spcPts val="0"/>
              </a:spcAft>
              <a:buNone/>
            </a:pPr>
            <a:r>
              <a:rPr lang="en" sz="1400">
                <a:solidFill>
                  <a:srgbClr val="FFFF00"/>
                </a:solidFill>
              </a:rPr>
              <a:t>CDC increases the health security of our nation. As the nation’s health protection agency, CDC saves lives and protects people from health threats. To accomplish our mission, CDC conducts critical science and provides health information that protects our nation against expensive and dangerous health threats, and responds when these arise.</a:t>
            </a:r>
            <a:endParaRPr sz="1400">
              <a:solidFill>
                <a:srgbClr val="FFFF00"/>
              </a:solidFill>
            </a:endParaRPr>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Clr>
                <a:srgbClr val="000000"/>
              </a:buClr>
              <a:buSzPts val="1100"/>
              <a:buFont typeface="Arial"/>
              <a:buNone/>
            </a:pPr>
            <a:r>
              <a:rPr lang="en" sz="1400"/>
              <a:t>So why are they talking about zombies on their Website, and is there something you should know? </a:t>
            </a:r>
            <a:r>
              <a:rPr b="1" lang="en" sz="1400" u="sng"/>
              <a:t>There is.</a:t>
            </a:r>
            <a:r>
              <a:rPr lang="en" sz="1400"/>
              <a:t>  You will need to know a lot of things if you were to survive a Zombie Apocalypse, but let’s not get ahead of ourselves.</a:t>
            </a:r>
            <a:endParaRPr sz="1400"/>
          </a:p>
          <a:p>
            <a:pPr indent="0" lvl="0" marL="0" rtl="0" algn="l">
              <a:lnSpc>
                <a:spcPct val="100000"/>
              </a:lnSpc>
              <a:spcBef>
                <a:spcPts val="0"/>
              </a:spcBef>
              <a:spcAft>
                <a:spcPts val="1600"/>
              </a:spcAft>
              <a:buNone/>
            </a:pPr>
            <a:r>
              <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42"/>
          <p:cNvSpPr txBox="1"/>
          <p:nvPr>
            <p:ph type="title"/>
          </p:nvPr>
        </p:nvSpPr>
        <p:spPr>
          <a:xfrm>
            <a:off x="87450" y="110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6A69A"/>
                </a:solidFill>
              </a:rPr>
              <a:t>About that</a:t>
            </a:r>
            <a:endParaRPr b="1">
              <a:solidFill>
                <a:srgbClr val="26A69A"/>
              </a:solidFill>
            </a:endParaRPr>
          </a:p>
        </p:txBody>
      </p:sp>
      <p:sp>
        <p:nvSpPr>
          <p:cNvPr id="192" name="Google Shape;192;p42"/>
          <p:cNvSpPr txBox="1"/>
          <p:nvPr>
            <p:ph idx="1" type="body"/>
          </p:nvPr>
        </p:nvSpPr>
        <p:spPr>
          <a:xfrm>
            <a:off x="4701363" y="4178100"/>
            <a:ext cx="4084800" cy="843900"/>
          </a:xfrm>
          <a:prstGeom prst="rect">
            <a:avLst/>
          </a:prstGeom>
          <a:solidFill>
            <a:srgbClr val="D9EAD3"/>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000000"/>
                </a:solidFill>
              </a:rPr>
              <a:t>Do zombies, or the infected, have human rights?</a:t>
            </a:r>
            <a:endParaRPr>
              <a:solidFill>
                <a:srgbClr val="000000"/>
              </a:solidFill>
            </a:endParaRPr>
          </a:p>
          <a:p>
            <a:pPr indent="0" lvl="0" marL="0" rtl="0" algn="l">
              <a:spcBef>
                <a:spcPts val="0"/>
              </a:spcBef>
              <a:spcAft>
                <a:spcPts val="1600"/>
              </a:spcAft>
              <a:buNone/>
            </a:pPr>
            <a:r>
              <a:t/>
            </a:r>
            <a:endParaRPr/>
          </a:p>
        </p:txBody>
      </p:sp>
      <p:sp>
        <p:nvSpPr>
          <p:cNvPr id="193" name="Google Shape;193;p42"/>
          <p:cNvSpPr txBox="1"/>
          <p:nvPr/>
        </p:nvSpPr>
        <p:spPr>
          <a:xfrm>
            <a:off x="120025" y="817375"/>
            <a:ext cx="4274100" cy="42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D9EAD3"/>
                </a:solidFill>
              </a:rPr>
              <a:t>In fiction t</a:t>
            </a:r>
            <a:r>
              <a:rPr lang="en" sz="1800">
                <a:solidFill>
                  <a:srgbClr val="D9EAD3"/>
                </a:solidFill>
              </a:rPr>
              <a:t>here are three ways to create zombies: magic, radiation, and an </a:t>
            </a:r>
            <a:r>
              <a:rPr b="1" lang="en" sz="1800">
                <a:solidFill>
                  <a:srgbClr val="D9EAD3"/>
                </a:solidFill>
              </a:rPr>
              <a:t>infectious pathogen</a:t>
            </a:r>
            <a:r>
              <a:rPr lang="en" sz="1800">
                <a:solidFill>
                  <a:srgbClr val="D9EAD3"/>
                </a:solidFill>
              </a:rPr>
              <a:t>.  </a:t>
            </a:r>
            <a:endParaRPr sz="1800">
              <a:solidFill>
                <a:srgbClr val="D9EAD3"/>
              </a:solidFill>
            </a:endParaRPr>
          </a:p>
          <a:p>
            <a:pPr indent="0" lvl="0" marL="0" rtl="0" algn="l">
              <a:spcBef>
                <a:spcPts val="0"/>
              </a:spcBef>
              <a:spcAft>
                <a:spcPts val="0"/>
              </a:spcAft>
              <a:buNone/>
            </a:pPr>
            <a:r>
              <a:t/>
            </a:r>
            <a:endParaRPr sz="1800">
              <a:solidFill>
                <a:srgbClr val="D9EAD3"/>
              </a:solidFill>
            </a:endParaRPr>
          </a:p>
          <a:p>
            <a:pPr indent="0" lvl="0" marL="0" rtl="0" algn="l">
              <a:spcBef>
                <a:spcPts val="0"/>
              </a:spcBef>
              <a:spcAft>
                <a:spcPts val="0"/>
              </a:spcAft>
              <a:buNone/>
            </a:pPr>
            <a:r>
              <a:rPr lang="en" sz="1800">
                <a:solidFill>
                  <a:srgbClr val="D9EAD3"/>
                </a:solidFill>
              </a:rPr>
              <a:t>Who are these walking dead? Are they sick humans? What exactly do we mean by dead? If it’s a pathogen, can we cure it? What would a cure look like?  </a:t>
            </a:r>
            <a:endParaRPr sz="1800">
              <a:solidFill>
                <a:srgbClr val="D9EAD3"/>
              </a:solidFill>
            </a:endParaRPr>
          </a:p>
          <a:p>
            <a:pPr indent="0" lvl="0" marL="0" rtl="0" algn="l">
              <a:spcBef>
                <a:spcPts val="0"/>
              </a:spcBef>
              <a:spcAft>
                <a:spcPts val="0"/>
              </a:spcAft>
              <a:buNone/>
            </a:pPr>
            <a:r>
              <a:t/>
            </a:r>
            <a:endParaRPr sz="1800">
              <a:solidFill>
                <a:srgbClr val="D9EAD3"/>
              </a:solidFill>
            </a:endParaRPr>
          </a:p>
          <a:p>
            <a:pPr indent="0" lvl="0" marL="0" rtl="0" algn="l">
              <a:spcBef>
                <a:spcPts val="0"/>
              </a:spcBef>
              <a:spcAft>
                <a:spcPts val="0"/>
              </a:spcAft>
              <a:buNone/>
            </a:pPr>
            <a:r>
              <a:rPr lang="en" sz="1800">
                <a:solidFill>
                  <a:srgbClr val="D9EAD3"/>
                </a:solidFill>
              </a:rPr>
              <a:t>For the record, this unit uses a zombie with the following traits: it’s </a:t>
            </a:r>
            <a:r>
              <a:rPr lang="en" sz="1800">
                <a:solidFill>
                  <a:srgbClr val="D9EAD3"/>
                </a:solidFill>
              </a:rPr>
              <a:t>infected</a:t>
            </a:r>
            <a:r>
              <a:rPr lang="en" sz="1800">
                <a:solidFill>
                  <a:srgbClr val="D9EAD3"/>
                </a:solidFill>
              </a:rPr>
              <a:t> with an unknown pathogen, it moves slowly, it’s compelled to bite healthy humans, and it’s not very smart.</a:t>
            </a:r>
            <a:endParaRPr sz="1800">
              <a:solidFill>
                <a:srgbClr val="D9EAD3"/>
              </a:solidFill>
            </a:endParaRPr>
          </a:p>
        </p:txBody>
      </p:sp>
      <p:pic>
        <p:nvPicPr>
          <p:cNvPr id="194" name="Google Shape;194;p42"/>
          <p:cNvPicPr preferRelativeResize="0"/>
          <p:nvPr/>
        </p:nvPicPr>
        <p:blipFill>
          <a:blip r:embed="rId3">
            <a:alphaModFix/>
          </a:blip>
          <a:stretch>
            <a:fillRect/>
          </a:stretch>
        </p:blipFill>
        <p:spPr>
          <a:xfrm>
            <a:off x="4343525" y="683350"/>
            <a:ext cx="4800479" cy="3393725"/>
          </a:xfrm>
          <a:prstGeom prst="rect">
            <a:avLst/>
          </a:prstGeom>
          <a:noFill/>
          <a:ln>
            <a:noFill/>
          </a:ln>
        </p:spPr>
      </p:pic>
      <p:sp>
        <p:nvSpPr>
          <p:cNvPr id="195" name="Google Shape;195;p42"/>
          <p:cNvSpPr txBox="1"/>
          <p:nvPr/>
        </p:nvSpPr>
        <p:spPr>
          <a:xfrm>
            <a:off x="3925300" y="161375"/>
            <a:ext cx="5193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00FF00"/>
                </a:solidFill>
              </a:rPr>
              <a:t>More zombie facts and disease activities in the “Teachers Guidebook to the Zombie Apocalypse”  available at </a:t>
            </a:r>
            <a:r>
              <a:rPr lang="en" sz="1000" u="sng">
                <a:solidFill>
                  <a:schemeClr val="hlink"/>
                </a:solidFill>
                <a:hlinkClick r:id="rId4"/>
              </a:rPr>
              <a:t>www.gamificationschoolhouse.com</a:t>
            </a:r>
            <a:r>
              <a:rPr lang="en" sz="1000">
                <a:solidFill>
                  <a:srgbClr val="00FF00"/>
                </a:solidFill>
              </a:rPr>
              <a:t> or at </a:t>
            </a:r>
            <a:r>
              <a:rPr lang="en" sz="1000" u="sng">
                <a:solidFill>
                  <a:schemeClr val="hlink"/>
                </a:solidFill>
                <a:hlinkClick r:id="rId5"/>
              </a:rPr>
              <a:t>Teacher Pay Teachers</a:t>
            </a:r>
            <a:endParaRPr sz="1000">
              <a:solidFill>
                <a:srgbClr val="00FF00"/>
              </a:solidFill>
            </a:endParaRPr>
          </a:p>
          <a:p>
            <a:pPr indent="0" lvl="0" marL="0" rtl="0" algn="l">
              <a:spcBef>
                <a:spcPts val="0"/>
              </a:spcBef>
              <a:spcAft>
                <a:spcPts val="0"/>
              </a:spcAft>
              <a:buNone/>
            </a:pPr>
            <a:r>
              <a:t/>
            </a:r>
            <a:endParaRPr sz="1000">
              <a:solidFill>
                <a:srgbClr val="00FF00"/>
              </a:solidFill>
            </a:endParaRPr>
          </a:p>
          <a:p>
            <a:pPr indent="0" lvl="0" marL="0" rtl="0" algn="l">
              <a:spcBef>
                <a:spcPts val="0"/>
              </a:spcBef>
              <a:spcAft>
                <a:spcPts val="0"/>
              </a:spcAft>
              <a:buNone/>
            </a:pPr>
            <a:r>
              <a:t/>
            </a:r>
            <a:endParaRPr sz="1000">
              <a:solidFill>
                <a:srgbClr val="00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43"/>
          <p:cNvSpPr txBox="1"/>
          <p:nvPr>
            <p:ph type="title"/>
          </p:nvPr>
        </p:nvSpPr>
        <p:spPr>
          <a:xfrm>
            <a:off x="311700" y="445025"/>
            <a:ext cx="85206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b="1" lang="en"/>
              <a:t>The Survivor’s Path</a:t>
            </a:r>
            <a:endParaRPr b="1"/>
          </a:p>
        </p:txBody>
      </p:sp>
      <p:sp>
        <p:nvSpPr>
          <p:cNvPr id="201" name="Google Shape;201;p43"/>
          <p:cNvSpPr txBox="1"/>
          <p:nvPr>
            <p:ph idx="1" type="body"/>
          </p:nvPr>
        </p:nvSpPr>
        <p:spPr>
          <a:xfrm>
            <a:off x="223250" y="1017725"/>
            <a:ext cx="5159100" cy="402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are about to start a themed unit where you will learn about </a:t>
            </a:r>
            <a:r>
              <a:rPr lang="en"/>
              <a:t>disease.</a:t>
            </a:r>
            <a:r>
              <a:rPr lang="en"/>
              <a:t> What causes it, how we have gotten better at fighting it, and yes, how </a:t>
            </a:r>
            <a:r>
              <a:rPr b="1" lang="en"/>
              <a:t>you </a:t>
            </a:r>
            <a:r>
              <a:rPr lang="en"/>
              <a:t>can prepare for it or something like a zombie apocalypse.</a:t>
            </a:r>
            <a:endParaRPr/>
          </a:p>
          <a:p>
            <a:pPr indent="0" lvl="0" marL="0" rtl="0" algn="l">
              <a:spcBef>
                <a:spcPts val="1600"/>
              </a:spcBef>
              <a:spcAft>
                <a:spcPts val="1600"/>
              </a:spcAft>
              <a:buNone/>
            </a:pPr>
            <a:r>
              <a:rPr lang="en"/>
              <a:t>The learnings about disease and the expectations around them are real. The CDC and I use zombies because: 1) they represent a “worst case scenario” against which we can test and examine our understandings about disease, and 2) Zombies are </a:t>
            </a:r>
            <a:r>
              <a:rPr b="1" lang="en"/>
              <a:t>cool, </a:t>
            </a:r>
            <a:r>
              <a:rPr lang="en"/>
              <a:t>beyond their obvious thermodynamics.</a:t>
            </a:r>
            <a:endParaRPr/>
          </a:p>
        </p:txBody>
      </p:sp>
      <p:pic>
        <p:nvPicPr>
          <p:cNvPr id="202" name="Google Shape;202;p43"/>
          <p:cNvPicPr preferRelativeResize="0"/>
          <p:nvPr/>
        </p:nvPicPr>
        <p:blipFill>
          <a:blip r:embed="rId3">
            <a:alphaModFix/>
          </a:blip>
          <a:stretch>
            <a:fillRect/>
          </a:stretch>
        </p:blipFill>
        <p:spPr>
          <a:xfrm>
            <a:off x="5322825" y="1166600"/>
            <a:ext cx="3745474" cy="2647853"/>
          </a:xfrm>
          <a:prstGeom prst="rect">
            <a:avLst/>
          </a:prstGeom>
          <a:noFill/>
          <a:ln>
            <a:noFill/>
          </a:ln>
        </p:spPr>
      </p:pic>
      <p:sp>
        <p:nvSpPr>
          <p:cNvPr id="203" name="Google Shape;203;p43"/>
          <p:cNvSpPr txBox="1"/>
          <p:nvPr/>
        </p:nvSpPr>
        <p:spPr>
          <a:xfrm>
            <a:off x="5382300" y="3814450"/>
            <a:ext cx="3685800" cy="12240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“The ZAP grenade is working!”</a:t>
            </a:r>
            <a:endParaRPr/>
          </a:p>
          <a:p>
            <a:pPr indent="0" lvl="0" marL="0" rtl="0" algn="r">
              <a:spcBef>
                <a:spcPts val="0"/>
              </a:spcBef>
              <a:spcAft>
                <a:spcPts val="0"/>
              </a:spcAft>
              <a:buNone/>
            </a:pPr>
            <a:r>
              <a:rPr lang="en"/>
              <a:t>-Andy</a:t>
            </a:r>
            <a:endParaRPr/>
          </a:p>
          <a:p>
            <a:pPr indent="0" lvl="0" marL="0" rtl="0" algn="l">
              <a:spcBef>
                <a:spcPts val="0"/>
              </a:spcBef>
              <a:spcAft>
                <a:spcPts val="0"/>
              </a:spcAft>
              <a:buNone/>
            </a:pPr>
            <a:r>
              <a:rPr lang="en"/>
              <a:t>“Don’t get too close, Andy. They said there might be exposure side </a:t>
            </a:r>
            <a:r>
              <a:rPr lang="en"/>
              <a:t>effects</a:t>
            </a:r>
            <a:r>
              <a:rPr lang="en"/>
              <a:t>.”</a:t>
            </a:r>
            <a:endParaRPr/>
          </a:p>
          <a:p>
            <a:pPr indent="0" lvl="0" marL="0" rtl="0" algn="r">
              <a:spcBef>
                <a:spcPts val="0"/>
              </a:spcBef>
              <a:spcAft>
                <a:spcPts val="0"/>
              </a:spcAft>
              <a:buNone/>
            </a:pPr>
            <a:r>
              <a:rPr lang="en"/>
              <a:t>-Nikki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44"/>
          <p:cNvSpPr txBox="1"/>
          <p:nvPr>
            <p:ph type="title"/>
          </p:nvPr>
        </p:nvSpPr>
        <p:spPr>
          <a:xfrm>
            <a:off x="311700" y="445025"/>
            <a:ext cx="8520600" cy="572700"/>
          </a:xfrm>
          <a:prstGeom prst="rect">
            <a:avLst/>
          </a:prstGeom>
          <a:solidFill>
            <a:schemeClr val="accent1"/>
          </a:solidFill>
        </p:spPr>
        <p:txBody>
          <a:bodyPr anchorCtr="0" anchor="t" bIns="91425" lIns="91425" spcFirstLastPara="1" rIns="91425" wrap="square" tIns="91425">
            <a:noAutofit/>
          </a:bodyPr>
          <a:lstStyle/>
          <a:p>
            <a:pPr indent="0" lvl="0" marL="0" rtl="0" algn="l">
              <a:spcBef>
                <a:spcPts val="0"/>
              </a:spcBef>
              <a:spcAft>
                <a:spcPts val="0"/>
              </a:spcAft>
              <a:buNone/>
            </a:pPr>
            <a:r>
              <a:rPr b="1" lang="en"/>
              <a:t>The Survivor’s Path</a:t>
            </a:r>
            <a:endParaRPr b="1"/>
          </a:p>
        </p:txBody>
      </p:sp>
      <p:sp>
        <p:nvSpPr>
          <p:cNvPr id="209" name="Google Shape;209;p44"/>
          <p:cNvSpPr txBox="1"/>
          <p:nvPr>
            <p:ph idx="1" type="body"/>
          </p:nvPr>
        </p:nvSpPr>
        <p:spPr>
          <a:xfrm>
            <a:off x="106300" y="1017725"/>
            <a:ext cx="5453700" cy="4125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t>Essential </a:t>
            </a:r>
            <a:r>
              <a:rPr lang="en"/>
              <a:t>behaviors in a zombie apocalypse:</a:t>
            </a:r>
            <a:endParaRPr/>
          </a:p>
          <a:p>
            <a:pPr indent="0" lvl="0" marL="0" rtl="0" algn="l">
              <a:lnSpc>
                <a:spcPct val="100000"/>
              </a:lnSpc>
              <a:spcBef>
                <a:spcPts val="1600"/>
              </a:spcBef>
              <a:spcAft>
                <a:spcPts val="0"/>
              </a:spcAft>
              <a:buNone/>
            </a:pPr>
            <a:r>
              <a:rPr lang="en"/>
              <a:t>You and your classmates are about to take a journey along the survivor’s path. At the end of that path is Happy Zombie Apocalypse Day.  </a:t>
            </a:r>
            <a:endParaRPr/>
          </a:p>
          <a:p>
            <a:pPr indent="0" lvl="0" marL="0" rtl="0" algn="l">
              <a:lnSpc>
                <a:spcPct val="100000"/>
              </a:lnSpc>
              <a:spcBef>
                <a:spcPts val="1600"/>
              </a:spcBef>
              <a:spcAft>
                <a:spcPts val="0"/>
              </a:spcAft>
              <a:buNone/>
            </a:pPr>
            <a:r>
              <a:rPr lang="en"/>
              <a:t>Each step of the survivor’s path will have its own activities and learnings that will help you be better prepared for a zombie apocalypse.   </a:t>
            </a:r>
            <a:endParaRPr/>
          </a:p>
          <a:p>
            <a:pPr indent="0" lvl="0" marL="0" rtl="0" algn="l">
              <a:lnSpc>
                <a:spcPct val="100000"/>
              </a:lnSpc>
              <a:spcBef>
                <a:spcPts val="1600"/>
              </a:spcBef>
              <a:spcAft>
                <a:spcPts val="1600"/>
              </a:spcAft>
              <a:buNone/>
            </a:pPr>
            <a:r>
              <a:rPr lang="en"/>
              <a:t>You should now review each step of the </a:t>
            </a:r>
            <a:r>
              <a:rPr b="1" lang="en"/>
              <a:t>Survivor’s Path</a:t>
            </a:r>
            <a:r>
              <a:rPr lang="en"/>
              <a:t> Guide and then the </a:t>
            </a:r>
            <a:r>
              <a:rPr lang="en"/>
              <a:t>requirements</a:t>
            </a:r>
            <a:r>
              <a:rPr lang="en"/>
              <a:t> for the </a:t>
            </a:r>
            <a:r>
              <a:rPr b="1" lang="en">
                <a:solidFill>
                  <a:srgbClr val="00FF00"/>
                </a:solidFill>
              </a:rPr>
              <a:t>Happy Zombie Apocalypse Day</a:t>
            </a:r>
            <a:r>
              <a:rPr lang="en"/>
              <a:t> before you begin your journey.   Read on.</a:t>
            </a:r>
            <a:endParaRPr/>
          </a:p>
        </p:txBody>
      </p:sp>
      <p:pic>
        <p:nvPicPr>
          <p:cNvPr id="210" name="Google Shape;210;p44"/>
          <p:cNvPicPr preferRelativeResize="0"/>
          <p:nvPr/>
        </p:nvPicPr>
        <p:blipFill>
          <a:blip r:embed="rId3">
            <a:alphaModFix/>
          </a:blip>
          <a:stretch>
            <a:fillRect/>
          </a:stretch>
        </p:blipFill>
        <p:spPr>
          <a:xfrm>
            <a:off x="5560000" y="1110650"/>
            <a:ext cx="3456897" cy="2443873"/>
          </a:xfrm>
          <a:prstGeom prst="rect">
            <a:avLst/>
          </a:prstGeom>
          <a:noFill/>
          <a:ln>
            <a:noFill/>
          </a:ln>
        </p:spPr>
      </p:pic>
      <p:sp>
        <p:nvSpPr>
          <p:cNvPr id="211" name="Google Shape;211;p44"/>
          <p:cNvSpPr txBox="1"/>
          <p:nvPr/>
        </p:nvSpPr>
        <p:spPr>
          <a:xfrm>
            <a:off x="5560000" y="3647450"/>
            <a:ext cx="3456900" cy="13911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“Make sure you wash everything it touched. We can’t afford to get sick now.”</a:t>
            </a:r>
            <a:endParaRPr/>
          </a:p>
          <a:p>
            <a:pPr indent="0" lvl="0" marL="0" rtl="0" algn="r">
              <a:spcBef>
                <a:spcPts val="0"/>
              </a:spcBef>
              <a:spcAft>
                <a:spcPts val="0"/>
              </a:spcAft>
              <a:buNone/>
            </a:pPr>
            <a:r>
              <a:rPr lang="en"/>
              <a:t>-Nikki</a:t>
            </a:r>
            <a:endParaRPr/>
          </a:p>
          <a:p>
            <a:pPr indent="0" lvl="0" marL="0" rtl="0" algn="l">
              <a:spcBef>
                <a:spcPts val="0"/>
              </a:spcBef>
              <a:spcAft>
                <a:spcPts val="0"/>
              </a:spcAft>
              <a:buNone/>
            </a:pPr>
            <a:r>
              <a:rPr lang="en"/>
              <a:t>“I know, I know.  I really don’t want to become a zombie.”</a:t>
            </a:r>
            <a:endParaRPr/>
          </a:p>
          <a:p>
            <a:pPr indent="0" lvl="0" marL="0" rtl="0" algn="r">
              <a:spcBef>
                <a:spcPts val="0"/>
              </a:spcBef>
              <a:spcAft>
                <a:spcPts val="0"/>
              </a:spcAft>
              <a:buNone/>
            </a:pPr>
            <a:r>
              <a:rPr lang="en"/>
              <a:t>-Andy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45"/>
          <p:cNvSpPr txBox="1"/>
          <p:nvPr>
            <p:ph type="title"/>
          </p:nvPr>
        </p:nvSpPr>
        <p:spPr>
          <a:xfrm>
            <a:off x="87450" y="110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6A69A"/>
                </a:solidFill>
              </a:rPr>
              <a:t>Survivor’s Path - Patient Zero</a:t>
            </a:r>
            <a:endParaRPr b="1">
              <a:solidFill>
                <a:srgbClr val="26A69A"/>
              </a:solidFill>
            </a:endParaRPr>
          </a:p>
        </p:txBody>
      </p:sp>
      <p:sp>
        <p:nvSpPr>
          <p:cNvPr id="217" name="Google Shape;217;p45"/>
          <p:cNvSpPr txBox="1"/>
          <p:nvPr>
            <p:ph idx="1" type="body"/>
          </p:nvPr>
        </p:nvSpPr>
        <p:spPr>
          <a:xfrm>
            <a:off x="119925" y="683350"/>
            <a:ext cx="4084800" cy="3509400"/>
          </a:xfrm>
          <a:prstGeom prst="rect">
            <a:avLst/>
          </a:prstGeom>
          <a:solidFill>
            <a:srgbClr val="D9EAD3"/>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000000"/>
                </a:solidFill>
              </a:rPr>
              <a:t>Essential Question</a:t>
            </a:r>
            <a:r>
              <a:rPr lang="en">
                <a:solidFill>
                  <a:srgbClr val="000000"/>
                </a:solidFill>
              </a:rPr>
              <a:t>: Why is identifying </a:t>
            </a:r>
            <a:r>
              <a:rPr i="1" lang="en">
                <a:solidFill>
                  <a:srgbClr val="000000"/>
                </a:solidFill>
              </a:rPr>
              <a:t>patient zero</a:t>
            </a:r>
            <a:r>
              <a:rPr lang="en">
                <a:solidFill>
                  <a:srgbClr val="000000"/>
                </a:solidFill>
              </a:rPr>
              <a:t> vital to our understanding of a </a:t>
            </a:r>
            <a:r>
              <a:rPr i="1" lang="en">
                <a:solidFill>
                  <a:srgbClr val="000000"/>
                </a:solidFill>
              </a:rPr>
              <a:t>disease, its’ spread,</a:t>
            </a:r>
            <a:r>
              <a:rPr lang="en">
                <a:solidFill>
                  <a:srgbClr val="000000"/>
                </a:solidFill>
              </a:rPr>
              <a:t> and the </a:t>
            </a:r>
            <a:r>
              <a:rPr i="1" lang="en">
                <a:solidFill>
                  <a:srgbClr val="000000"/>
                </a:solidFill>
              </a:rPr>
              <a:t>disease triangle</a:t>
            </a:r>
            <a:r>
              <a:rPr lang="en">
                <a:solidFill>
                  <a:srgbClr val="000000"/>
                </a:solidFill>
              </a:rPr>
              <a:t>?</a:t>
            </a:r>
            <a:endParaRPr>
              <a:solidFill>
                <a:srgbClr val="000000"/>
              </a:solidFill>
            </a:endParaRPr>
          </a:p>
          <a:p>
            <a:pPr indent="0" lvl="0" marL="0" rtl="0" algn="l">
              <a:lnSpc>
                <a:spcPct val="100000"/>
              </a:lnSpc>
              <a:spcBef>
                <a:spcPts val="0"/>
              </a:spcBef>
              <a:spcAft>
                <a:spcPts val="0"/>
              </a:spcAft>
              <a:buNone/>
            </a:pPr>
            <a:r>
              <a:t/>
            </a:r>
            <a:endParaRPr sz="800">
              <a:solidFill>
                <a:srgbClr val="000000"/>
              </a:solidFill>
            </a:endParaRPr>
          </a:p>
          <a:p>
            <a:pPr indent="0" lvl="0" marL="0" rtl="0" algn="l">
              <a:lnSpc>
                <a:spcPct val="100000"/>
              </a:lnSpc>
              <a:spcBef>
                <a:spcPts val="0"/>
              </a:spcBef>
              <a:spcAft>
                <a:spcPts val="0"/>
              </a:spcAft>
              <a:buNone/>
            </a:pPr>
            <a:r>
              <a:rPr lang="en" sz="1400">
                <a:solidFill>
                  <a:srgbClr val="000000"/>
                </a:solidFill>
              </a:rPr>
              <a:t>“How did this all start?” In the event of a zombie apocalypse, it would be vital to end it quickly.  There have been a number of models created to simulate how diseases, with different rates of </a:t>
            </a:r>
            <a:r>
              <a:rPr lang="en" sz="1400">
                <a:solidFill>
                  <a:srgbClr val="000000"/>
                </a:solidFill>
              </a:rPr>
              <a:t>contagion</a:t>
            </a:r>
            <a:r>
              <a:rPr lang="en" sz="1400">
                <a:solidFill>
                  <a:srgbClr val="000000"/>
                </a:solidFill>
              </a:rPr>
              <a:t>, virality, </a:t>
            </a:r>
            <a:r>
              <a:rPr lang="en" sz="1400">
                <a:solidFill>
                  <a:srgbClr val="000000"/>
                </a:solidFill>
              </a:rPr>
              <a:t>mortality</a:t>
            </a:r>
            <a:r>
              <a:rPr lang="en" sz="1400">
                <a:solidFill>
                  <a:srgbClr val="000000"/>
                </a:solidFill>
              </a:rPr>
              <a:t>, and modes of spread might spread across the world. The math tells us that we would need to act fast with any disease! In a recent outbreak of Ebola, a lack of proper </a:t>
            </a:r>
            <a:r>
              <a:rPr lang="en" sz="1400" u="sng">
                <a:solidFill>
                  <a:srgbClr val="000000"/>
                </a:solidFill>
              </a:rPr>
              <a:t>contact tracing</a:t>
            </a:r>
            <a:r>
              <a:rPr lang="en" sz="1400">
                <a:solidFill>
                  <a:srgbClr val="000000"/>
                </a:solidFill>
              </a:rPr>
              <a:t> was identified as a primary reason the disease crossed so many borders.</a:t>
            </a:r>
            <a:endParaRPr sz="1400">
              <a:solidFill>
                <a:srgbClr val="000000"/>
              </a:solidFill>
            </a:endParaRPr>
          </a:p>
          <a:p>
            <a:pPr indent="0" lvl="0" marL="0" rtl="0" algn="l">
              <a:lnSpc>
                <a:spcPct val="100000"/>
              </a:lnSpc>
              <a:spcBef>
                <a:spcPts val="0"/>
              </a:spcBef>
              <a:spcAft>
                <a:spcPts val="0"/>
              </a:spcAft>
              <a:buNone/>
            </a:pPr>
            <a:r>
              <a:t/>
            </a:r>
            <a:endParaRPr>
              <a:solidFill>
                <a:srgbClr val="000000"/>
              </a:solidFill>
            </a:endParaRPr>
          </a:p>
          <a:p>
            <a:pPr indent="0" lvl="0" marL="0" rtl="0" algn="l">
              <a:spcBef>
                <a:spcPts val="0"/>
              </a:spcBef>
              <a:spcAft>
                <a:spcPts val="1600"/>
              </a:spcAft>
              <a:buNone/>
            </a:pPr>
            <a:r>
              <a:t/>
            </a:r>
            <a:endParaRPr/>
          </a:p>
        </p:txBody>
      </p:sp>
      <p:sp>
        <p:nvSpPr>
          <p:cNvPr id="218" name="Google Shape;218;p45"/>
          <p:cNvSpPr txBox="1"/>
          <p:nvPr/>
        </p:nvSpPr>
        <p:spPr>
          <a:xfrm>
            <a:off x="145600" y="4260350"/>
            <a:ext cx="8911500" cy="741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Vocabulary: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Activity:</a:t>
            </a:r>
            <a:endParaRPr/>
          </a:p>
        </p:txBody>
      </p:sp>
      <p:pic>
        <p:nvPicPr>
          <p:cNvPr id="219" name="Google Shape;219;p45"/>
          <p:cNvPicPr preferRelativeResize="0"/>
          <p:nvPr/>
        </p:nvPicPr>
        <p:blipFill>
          <a:blip r:embed="rId3">
            <a:alphaModFix/>
          </a:blip>
          <a:stretch>
            <a:fillRect/>
          </a:stretch>
        </p:blipFill>
        <p:spPr>
          <a:xfrm>
            <a:off x="4273075" y="776325"/>
            <a:ext cx="4784026" cy="3382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46"/>
          <p:cNvSpPr txBox="1"/>
          <p:nvPr>
            <p:ph type="title"/>
          </p:nvPr>
        </p:nvSpPr>
        <p:spPr>
          <a:xfrm>
            <a:off x="87450" y="110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1"/>
                </a:solidFill>
              </a:rPr>
              <a:t>Survivor’s Path - Outbreak!</a:t>
            </a:r>
            <a:endParaRPr b="1">
              <a:solidFill>
                <a:schemeClr val="accent1"/>
              </a:solidFill>
            </a:endParaRPr>
          </a:p>
        </p:txBody>
      </p:sp>
      <p:sp>
        <p:nvSpPr>
          <p:cNvPr id="225" name="Google Shape;225;p46"/>
          <p:cNvSpPr txBox="1"/>
          <p:nvPr>
            <p:ph idx="1" type="body"/>
          </p:nvPr>
        </p:nvSpPr>
        <p:spPr>
          <a:xfrm>
            <a:off x="119925" y="683350"/>
            <a:ext cx="4084800" cy="3509400"/>
          </a:xfrm>
          <a:prstGeom prst="rect">
            <a:avLst/>
          </a:prstGeom>
          <a:solidFill>
            <a:srgbClr val="D9EAD3"/>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a:solidFill>
                  <a:srgbClr val="000000"/>
                </a:solidFill>
              </a:rPr>
              <a:t>Essential Question</a:t>
            </a:r>
            <a:r>
              <a:rPr lang="en">
                <a:solidFill>
                  <a:srgbClr val="000000"/>
                </a:solidFill>
              </a:rPr>
              <a:t>: What makes an </a:t>
            </a:r>
            <a:r>
              <a:rPr i="1" lang="en">
                <a:solidFill>
                  <a:srgbClr val="000000"/>
                </a:solidFill>
              </a:rPr>
              <a:t>outbreak</a:t>
            </a:r>
            <a:r>
              <a:rPr lang="en">
                <a:solidFill>
                  <a:srgbClr val="000000"/>
                </a:solidFill>
              </a:rPr>
              <a:t> dangerous to society?</a:t>
            </a:r>
            <a:endParaRPr>
              <a:solidFill>
                <a:srgbClr val="000000"/>
              </a:solidFill>
            </a:endParaRPr>
          </a:p>
          <a:p>
            <a:pPr indent="0" lvl="0" marL="0" rtl="0" algn="l">
              <a:lnSpc>
                <a:spcPct val="100000"/>
              </a:lnSpc>
              <a:spcBef>
                <a:spcPts val="0"/>
              </a:spcBef>
              <a:spcAft>
                <a:spcPts val="0"/>
              </a:spcAft>
              <a:buClr>
                <a:srgbClr val="000000"/>
              </a:buClr>
              <a:buSzPts val="1100"/>
              <a:buFont typeface="Arial"/>
              <a:buNone/>
            </a:pPr>
            <a:r>
              <a:t/>
            </a:r>
            <a:endParaRPr sz="800">
              <a:solidFill>
                <a:srgbClr val="000000"/>
              </a:solidFill>
            </a:endParaRPr>
          </a:p>
          <a:p>
            <a:pPr indent="0" lvl="0" marL="0" rtl="0" algn="l">
              <a:spcBef>
                <a:spcPts val="0"/>
              </a:spcBef>
              <a:spcAft>
                <a:spcPts val="0"/>
              </a:spcAft>
              <a:buNone/>
            </a:pPr>
            <a:r>
              <a:rPr lang="en" sz="1400">
                <a:solidFill>
                  <a:srgbClr val="000000"/>
                </a:solidFill>
              </a:rPr>
              <a:t>An </a:t>
            </a:r>
            <a:r>
              <a:rPr i="1" lang="en" sz="1400">
                <a:solidFill>
                  <a:srgbClr val="000000"/>
                </a:solidFill>
              </a:rPr>
              <a:t>outbreak</a:t>
            </a:r>
            <a:r>
              <a:rPr lang="en" sz="1400">
                <a:solidFill>
                  <a:srgbClr val="000000"/>
                </a:solidFill>
              </a:rPr>
              <a:t> of a disease marks the point that the growth in the number of new cases in an area exceeds what might normally be there. Even if you are not sick, you might now notice that those around you are getting sick. Knowing correctly how the disease spreads (also known as the </a:t>
            </a:r>
            <a:r>
              <a:rPr i="1" lang="en" sz="1400">
                <a:solidFill>
                  <a:srgbClr val="000000"/>
                </a:solidFill>
              </a:rPr>
              <a:t>disease vector</a:t>
            </a:r>
            <a:r>
              <a:rPr lang="en" sz="1400">
                <a:solidFill>
                  <a:srgbClr val="000000"/>
                </a:solidFill>
              </a:rPr>
              <a:t>) is a very important piece of knowledge to have if you want to also avoid getting infected. Medical systems would have to be careful to treat the sick without exposing others to the disease. </a:t>
            </a:r>
            <a:endParaRPr sz="1400">
              <a:solidFill>
                <a:srgbClr val="000000"/>
              </a:solidFill>
            </a:endParaRPr>
          </a:p>
          <a:p>
            <a:pPr indent="457200" lvl="0" marL="0" rtl="0" algn="l">
              <a:spcBef>
                <a:spcPts val="0"/>
              </a:spcBef>
              <a:spcAft>
                <a:spcPts val="0"/>
              </a:spcAft>
              <a:buClr>
                <a:srgbClr val="000000"/>
              </a:buClr>
              <a:buSzPts val="1100"/>
              <a:buFont typeface="Arial"/>
              <a:buNone/>
            </a:pPr>
            <a:r>
              <a:t/>
            </a:r>
            <a:endParaRPr sz="1400">
              <a:solidFill>
                <a:srgbClr val="000000"/>
              </a:solidFill>
            </a:endParaRPr>
          </a:p>
          <a:p>
            <a:pPr indent="0" lvl="0" marL="0" rtl="0" algn="l">
              <a:spcBef>
                <a:spcPts val="0"/>
              </a:spcBef>
              <a:spcAft>
                <a:spcPts val="1600"/>
              </a:spcAft>
              <a:buNone/>
            </a:pPr>
            <a:r>
              <a:t/>
            </a:r>
            <a:endParaRPr sz="1400"/>
          </a:p>
        </p:txBody>
      </p:sp>
      <p:sp>
        <p:nvSpPr>
          <p:cNvPr id="226" name="Google Shape;226;p46"/>
          <p:cNvSpPr txBox="1"/>
          <p:nvPr/>
        </p:nvSpPr>
        <p:spPr>
          <a:xfrm>
            <a:off x="145600" y="4260350"/>
            <a:ext cx="8911500" cy="741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Vocabulary: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Activity:</a:t>
            </a:r>
            <a:endParaRPr/>
          </a:p>
        </p:txBody>
      </p:sp>
      <p:pic>
        <p:nvPicPr>
          <p:cNvPr id="227" name="Google Shape;227;p46"/>
          <p:cNvPicPr preferRelativeResize="0"/>
          <p:nvPr/>
        </p:nvPicPr>
        <p:blipFill>
          <a:blip r:embed="rId3">
            <a:alphaModFix/>
          </a:blip>
          <a:stretch>
            <a:fillRect/>
          </a:stretch>
        </p:blipFill>
        <p:spPr>
          <a:xfrm>
            <a:off x="4179900" y="670650"/>
            <a:ext cx="4964101" cy="35093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